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56"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4492-282D-5A3E-C970-0572E34AA6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6D1BB37-290C-B50E-2035-311A0C83FF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9FA2A00-5EAD-46FE-C866-2A391E0B7CEB}"/>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0684DB2B-F1F1-061C-1CD6-24D206F439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D1065D-50A6-489A-CAC3-1A5D6640863F}"/>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324995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DE4D-A4C0-471D-9EFB-91F40B4DDC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3ECCE1-C6BC-5AC1-D155-9D1A290A49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61C332-D624-6199-E987-111B0C098962}"/>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A421C17D-F29F-9BAE-C072-9C9220C1A1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708C8B-01E2-122D-6B67-848D2A133B6C}"/>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405301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7BAA3-A76B-0C5A-B399-9AE66500DD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3179D4-9CBA-9F54-2B73-1DA3F2338C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90FC1C-D71A-4EE1-C383-D8E6C63B6996}"/>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08351DE0-7DF8-32CC-916B-3B73CC6157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23A11-B42C-023A-2FB4-0530BD9BF90E}"/>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18546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B54E-1F38-A9CF-012D-D5185C8718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8C612A-BFB8-B979-B893-5137170430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A13C8-6DB4-333C-D096-D1C5861893EF}"/>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4C396BF0-FB49-2F37-8FA7-3F8D3CBE42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46B09F-8391-21C7-E04B-83B272AB8CE3}"/>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1911614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E61A-CD67-F687-0FB2-C91EB83CE2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FF79499-0285-774D-96B8-BCF45B9D79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326745-BC90-4A22-D311-36D466AA33E0}"/>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7790FCFD-B9C6-FC7E-41BD-C14F6DE55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C3EB86-52D8-A309-C8C7-12788BEE6815}"/>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2712408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DAFE-DD76-18EC-CF89-8F52F292D7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9D0FC7-C9B8-60DD-41AE-1A8CA77C0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9FB4C1-B17E-BA1B-FB8E-AC9A4A04BD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FFA0DF-4C93-517A-4CAF-5B17F80A9D88}"/>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6" name="Footer Placeholder 5">
            <a:extLst>
              <a:ext uri="{FF2B5EF4-FFF2-40B4-BE49-F238E27FC236}">
                <a16:creationId xmlns:a16="http://schemas.microsoft.com/office/drawing/2014/main" id="{6ABF2AE5-6EEE-1B4D-48B3-AADEEAD7FC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5BD799-E8EE-475F-CF4A-1DE0F18A7BD6}"/>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2058662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17C4-6382-6DB0-7B98-F18B33103CD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C9C7F5-2F36-6A1F-4374-63E78FC99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04A3BA-AE43-BA1E-FBDF-00CFB5C17D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EB3719A-16B2-3EED-91EA-2B51FBCAA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2263E-24E7-4754-F5A4-4FD19E8D86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627E4D-664E-FE4C-658B-FEFCF05FADA7}"/>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8" name="Footer Placeholder 7">
            <a:extLst>
              <a:ext uri="{FF2B5EF4-FFF2-40B4-BE49-F238E27FC236}">
                <a16:creationId xmlns:a16="http://schemas.microsoft.com/office/drawing/2014/main" id="{96B9EFB0-3970-BEB8-9E20-E064D48082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0D4F72-6157-387D-F161-6D1BA0D98B22}"/>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234970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0F970-43A1-97EE-0869-1F12D1A286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7E218A-E643-2635-52F2-26E8A1FCD55E}"/>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4" name="Footer Placeholder 3">
            <a:extLst>
              <a:ext uri="{FF2B5EF4-FFF2-40B4-BE49-F238E27FC236}">
                <a16:creationId xmlns:a16="http://schemas.microsoft.com/office/drawing/2014/main" id="{B98B6D9E-E7D7-DF85-8337-E6C75A683C0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A39E7-820E-0C4B-082F-74B8B5051D6E}"/>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2503621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3FE08-7C14-4431-1E8C-D225C48B588C}"/>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3" name="Footer Placeholder 2">
            <a:extLst>
              <a:ext uri="{FF2B5EF4-FFF2-40B4-BE49-F238E27FC236}">
                <a16:creationId xmlns:a16="http://schemas.microsoft.com/office/drawing/2014/main" id="{F2BEC1A4-A60A-C295-7C99-4F3B3BE37B2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1A6E56-1889-D4C6-8D65-7A8341F21079}"/>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150635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70E4C-BEA6-872B-B779-12C5F6C5E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80D33B-444D-EE3F-8856-196370637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A92B5E-3CF4-EE7D-AB29-1FC21FA21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616EFA-B134-C3E1-FFCF-6827E3ABE41C}"/>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6" name="Footer Placeholder 5">
            <a:extLst>
              <a:ext uri="{FF2B5EF4-FFF2-40B4-BE49-F238E27FC236}">
                <a16:creationId xmlns:a16="http://schemas.microsoft.com/office/drawing/2014/main" id="{3DFFC58D-7B7A-EFBD-F323-222B8A54FC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AA9FEB-DBF6-93F4-598D-47EBA7C77CA4}"/>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205495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975E-0995-DFB1-3D40-A273CA3F63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21EFC5-BEB6-ABA1-2ECA-364C1FA01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B83B789-C045-A7D6-F8CC-553614DBD2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767CB-3773-6FCE-9F59-D4503C92BC53}"/>
              </a:ext>
            </a:extLst>
          </p:cNvPr>
          <p:cNvSpPr>
            <a:spLocks noGrp="1"/>
          </p:cNvSpPr>
          <p:nvPr>
            <p:ph type="dt" sz="half" idx="10"/>
          </p:nvPr>
        </p:nvSpPr>
        <p:spPr/>
        <p:txBody>
          <a:bodyPr/>
          <a:lstStyle/>
          <a:p>
            <a:fld id="{ECA459A5-8145-4FF2-968E-5089445E54A3}" type="datetimeFigureOut">
              <a:rPr lang="en-IN" smtClean="0"/>
              <a:t>24-07-2022</a:t>
            </a:fld>
            <a:endParaRPr lang="en-IN"/>
          </a:p>
        </p:txBody>
      </p:sp>
      <p:sp>
        <p:nvSpPr>
          <p:cNvPr id="6" name="Footer Placeholder 5">
            <a:extLst>
              <a:ext uri="{FF2B5EF4-FFF2-40B4-BE49-F238E27FC236}">
                <a16:creationId xmlns:a16="http://schemas.microsoft.com/office/drawing/2014/main" id="{A5D62AE2-C809-99A7-3CB3-AEB4DB52E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A14AA65-5A5E-FF17-ECA7-3F5EB3F529E2}"/>
              </a:ext>
            </a:extLst>
          </p:cNvPr>
          <p:cNvSpPr>
            <a:spLocks noGrp="1"/>
          </p:cNvSpPr>
          <p:nvPr>
            <p:ph type="sldNum" sz="quarter" idx="12"/>
          </p:nvPr>
        </p:nvSpPr>
        <p:spPr/>
        <p:txBody>
          <a:bodyPr/>
          <a:lstStyle/>
          <a:p>
            <a:fld id="{C98B9DA6-B432-4009-87BB-377F21A33C56}" type="slidenum">
              <a:rPr lang="en-IN" smtClean="0"/>
              <a:t>‹#›</a:t>
            </a:fld>
            <a:endParaRPr lang="en-IN"/>
          </a:p>
        </p:txBody>
      </p:sp>
    </p:spTree>
    <p:extLst>
      <p:ext uri="{BB962C8B-B14F-4D97-AF65-F5344CB8AC3E}">
        <p14:creationId xmlns:p14="http://schemas.microsoft.com/office/powerpoint/2010/main" val="184232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83BEA-93F9-7128-51B3-662553000C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1D3E82-9E11-568E-B892-E04BCAB80B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B0570E-258B-8A9A-22EE-3959B33BA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A459A5-8145-4FF2-968E-5089445E54A3}" type="datetimeFigureOut">
              <a:rPr lang="en-IN" smtClean="0"/>
              <a:t>24-07-2022</a:t>
            </a:fld>
            <a:endParaRPr lang="en-IN"/>
          </a:p>
        </p:txBody>
      </p:sp>
      <p:sp>
        <p:nvSpPr>
          <p:cNvPr id="5" name="Footer Placeholder 4">
            <a:extLst>
              <a:ext uri="{FF2B5EF4-FFF2-40B4-BE49-F238E27FC236}">
                <a16:creationId xmlns:a16="http://schemas.microsoft.com/office/drawing/2014/main" id="{7F605B0C-EFC1-F56D-5473-FB8615503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4F84FEE-48A0-9659-635F-AB73CFDA8B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B9DA6-B432-4009-87BB-377F21A33C56}" type="slidenum">
              <a:rPr lang="en-IN" smtClean="0"/>
              <a:t>‹#›</a:t>
            </a:fld>
            <a:endParaRPr lang="en-IN"/>
          </a:p>
        </p:txBody>
      </p:sp>
    </p:spTree>
    <p:extLst>
      <p:ext uri="{BB962C8B-B14F-4D97-AF65-F5344CB8AC3E}">
        <p14:creationId xmlns:p14="http://schemas.microsoft.com/office/powerpoint/2010/main" val="695416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w3schools.com/python/pandas/data.csv"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w3schools.com/python/pandas/data.j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w3schools.com/python/pandas/data.csv"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python/python_pip.asp" TargetMode="External"/><Relationship Id="rId2" Type="http://schemas.openxmlformats.org/officeDocument/2006/relationships/hyperlink" Target="https://www.w3schools.com/python/default.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F593-88BB-F3B3-92BE-3B2F27F25A71}"/>
              </a:ext>
            </a:extLst>
          </p:cNvPr>
          <p:cNvSpPr>
            <a:spLocks noGrp="1"/>
          </p:cNvSpPr>
          <p:nvPr>
            <p:ph type="ctrTitle"/>
          </p:nvPr>
        </p:nvSpPr>
        <p:spPr/>
        <p:txBody>
          <a:bodyPr/>
          <a:lstStyle/>
          <a:p>
            <a:r>
              <a:rPr lang="en-US" dirty="0"/>
              <a:t>Python - Pandas</a:t>
            </a:r>
            <a:endParaRPr lang="en-IN" dirty="0"/>
          </a:p>
        </p:txBody>
      </p:sp>
      <p:sp>
        <p:nvSpPr>
          <p:cNvPr id="3" name="Subtitle 2">
            <a:extLst>
              <a:ext uri="{FF2B5EF4-FFF2-40B4-BE49-F238E27FC236}">
                <a16:creationId xmlns:a16="http://schemas.microsoft.com/office/drawing/2014/main" id="{E423A473-0EC0-E1DA-4382-0D113867567E}"/>
              </a:ext>
            </a:extLst>
          </p:cNvPr>
          <p:cNvSpPr>
            <a:spLocks noGrp="1"/>
          </p:cNvSpPr>
          <p:nvPr>
            <p:ph type="subTitle" idx="1"/>
          </p:nvPr>
        </p:nvSpPr>
        <p:spPr/>
        <p:txBody>
          <a:bodyPr/>
          <a:lstStyle/>
          <a:p>
            <a:r>
              <a:rPr lang="en-US" dirty="0"/>
              <a:t>Dr Ronak Panchal</a:t>
            </a:r>
            <a:endParaRPr lang="en-IN" dirty="0"/>
          </a:p>
        </p:txBody>
      </p:sp>
    </p:spTree>
    <p:extLst>
      <p:ext uri="{BB962C8B-B14F-4D97-AF65-F5344CB8AC3E}">
        <p14:creationId xmlns:p14="http://schemas.microsoft.com/office/powerpoint/2010/main" val="2849040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A99C1-7D7F-1F25-FC40-2E2772A929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0A86A3-220B-3B7D-EA40-EB28F8C5EACD}"/>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Create a simple Pandas Series from a dictionary:</a:t>
            </a:r>
          </a:p>
          <a:p>
            <a:pPr algn="l"/>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calories = {</a:t>
            </a:r>
            <a:r>
              <a:rPr lang="en-US" b="0" i="0" dirty="0">
                <a:solidFill>
                  <a:srgbClr val="A52A2A"/>
                </a:solidFill>
                <a:effectLst/>
                <a:latin typeface="Consolas" panose="020B0609020204030204" pitchFamily="49" charset="0"/>
              </a:rPr>
              <a:t>"day1"</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420</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"day2"</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380</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"day3"</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390</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myvar</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pd.Series</a:t>
            </a:r>
            <a:r>
              <a:rPr lang="en-US" b="0" i="0" dirty="0">
                <a:solidFill>
                  <a:srgbClr val="000000"/>
                </a:solidFill>
                <a:effectLst/>
                <a:latin typeface="Consolas" panose="020B0609020204030204" pitchFamily="49" charset="0"/>
              </a:rPr>
              <a:t>(calories)</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myvar</a:t>
            </a:r>
            <a:r>
              <a:rPr lang="en-US" b="0" i="0" dirty="0">
                <a:solidFill>
                  <a:srgbClr val="000000"/>
                </a:solidFill>
                <a:effectLst/>
                <a:latin typeface="Consolas" panose="020B0609020204030204" pitchFamily="49" charset="0"/>
              </a:rPr>
              <a:t>)</a:t>
            </a:r>
          </a:p>
          <a:p>
            <a:endParaRPr lang="en-IN" dirty="0"/>
          </a:p>
        </p:txBody>
      </p:sp>
      <p:pic>
        <p:nvPicPr>
          <p:cNvPr id="5" name="Picture 4">
            <a:extLst>
              <a:ext uri="{FF2B5EF4-FFF2-40B4-BE49-F238E27FC236}">
                <a16:creationId xmlns:a16="http://schemas.microsoft.com/office/drawing/2014/main" id="{44FCD1FE-A936-A2F3-D3C4-8F63621F68BA}"/>
              </a:ext>
            </a:extLst>
          </p:cNvPr>
          <p:cNvPicPr>
            <a:picLocks noChangeAspect="1"/>
          </p:cNvPicPr>
          <p:nvPr/>
        </p:nvPicPr>
        <p:blipFill rotWithShape="1">
          <a:blip r:embed="rId2"/>
          <a:srcRect l="50000" t="29053" r="40237" b="51579"/>
          <a:stretch/>
        </p:blipFill>
        <p:spPr>
          <a:xfrm>
            <a:off x="9204960" y="3840480"/>
            <a:ext cx="1190324" cy="1328288"/>
          </a:xfrm>
          <a:prstGeom prst="rect">
            <a:avLst/>
          </a:prstGeom>
        </p:spPr>
      </p:pic>
    </p:spTree>
    <p:extLst>
      <p:ext uri="{BB962C8B-B14F-4D97-AF65-F5344CB8AC3E}">
        <p14:creationId xmlns:p14="http://schemas.microsoft.com/office/powerpoint/2010/main" val="37025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1ECD-FCF8-EA67-F0FC-90ADCB6689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BB71C60-6D76-D7DD-5021-85B4666A2EBD}"/>
              </a:ext>
            </a:extLst>
          </p:cNvPr>
          <p:cNvSpPr>
            <a:spLocks noGrp="1"/>
          </p:cNvSpPr>
          <p:nvPr>
            <p:ph idx="1"/>
          </p:nvPr>
        </p:nvSpPr>
        <p:spPr/>
        <p:txBody>
          <a:bodyPr>
            <a:normAutofit fontScale="92500" lnSpcReduction="10000"/>
          </a:bodyPr>
          <a:lstStyle/>
          <a:p>
            <a:r>
              <a:rPr lang="en-US" dirty="0"/>
              <a:t>To select only some of the items in the dictionary, use the index argument and specify only the items you want to include in the Series.</a:t>
            </a:r>
          </a:p>
          <a:p>
            <a:endParaRPr lang="en-US" dirty="0"/>
          </a:p>
          <a:p>
            <a:r>
              <a:rPr lang="en-US" dirty="0"/>
              <a:t>import pandas as pd</a:t>
            </a:r>
          </a:p>
          <a:p>
            <a:endParaRPr lang="en-US" dirty="0"/>
          </a:p>
          <a:p>
            <a:r>
              <a:rPr lang="en-US" dirty="0"/>
              <a:t>calories = {"day1": 420, "day2": 380, "day3": 390}</a:t>
            </a:r>
          </a:p>
          <a:p>
            <a:endParaRPr lang="en-US" dirty="0"/>
          </a:p>
          <a:p>
            <a:r>
              <a:rPr lang="en-US" dirty="0" err="1"/>
              <a:t>myvar</a:t>
            </a:r>
            <a:r>
              <a:rPr lang="en-US" dirty="0"/>
              <a:t> = </a:t>
            </a:r>
            <a:r>
              <a:rPr lang="en-US" dirty="0" err="1"/>
              <a:t>pd.Series</a:t>
            </a:r>
            <a:r>
              <a:rPr lang="en-US" dirty="0"/>
              <a:t>(calories, index = ["day1", "day2"])</a:t>
            </a:r>
          </a:p>
          <a:p>
            <a:endParaRPr lang="en-US" dirty="0"/>
          </a:p>
          <a:p>
            <a:r>
              <a:rPr lang="en-US" dirty="0"/>
              <a:t>print(</a:t>
            </a:r>
            <a:r>
              <a:rPr lang="en-US" dirty="0" err="1"/>
              <a:t>myvar</a:t>
            </a:r>
            <a:r>
              <a:rPr lang="en-US" dirty="0"/>
              <a:t>)</a:t>
            </a:r>
            <a:endParaRPr lang="en-IN" dirty="0"/>
          </a:p>
        </p:txBody>
      </p:sp>
      <p:pic>
        <p:nvPicPr>
          <p:cNvPr id="6" name="Picture 5">
            <a:extLst>
              <a:ext uri="{FF2B5EF4-FFF2-40B4-BE49-F238E27FC236}">
                <a16:creationId xmlns:a16="http://schemas.microsoft.com/office/drawing/2014/main" id="{204AED60-EEA6-42E9-3054-CBB15131AB7F}"/>
              </a:ext>
            </a:extLst>
          </p:cNvPr>
          <p:cNvPicPr>
            <a:picLocks noChangeAspect="1"/>
          </p:cNvPicPr>
          <p:nvPr/>
        </p:nvPicPr>
        <p:blipFill rotWithShape="1">
          <a:blip r:embed="rId2"/>
          <a:srcRect l="50000" t="30316" r="39921" b="55790"/>
          <a:stretch/>
        </p:blipFill>
        <p:spPr>
          <a:xfrm>
            <a:off x="10124975" y="3243714"/>
            <a:ext cx="1228825" cy="952902"/>
          </a:xfrm>
          <a:prstGeom prst="rect">
            <a:avLst/>
          </a:prstGeom>
        </p:spPr>
      </p:pic>
    </p:spTree>
    <p:extLst>
      <p:ext uri="{BB962C8B-B14F-4D97-AF65-F5344CB8AC3E}">
        <p14:creationId xmlns:p14="http://schemas.microsoft.com/office/powerpoint/2010/main" val="245191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70EC-A07A-0126-4F12-21E38711DE9C}"/>
              </a:ext>
            </a:extLst>
          </p:cNvPr>
          <p:cNvSpPr>
            <a:spLocks noGrp="1"/>
          </p:cNvSpPr>
          <p:nvPr>
            <p:ph type="title"/>
          </p:nvPr>
        </p:nvSpPr>
        <p:spPr/>
        <p:txBody>
          <a:bodyPr/>
          <a:lstStyle/>
          <a:p>
            <a:r>
              <a:rPr lang="en-US" dirty="0" err="1"/>
              <a:t>DataFrames</a:t>
            </a:r>
            <a:endParaRPr lang="en-IN" dirty="0"/>
          </a:p>
        </p:txBody>
      </p:sp>
      <p:sp>
        <p:nvSpPr>
          <p:cNvPr id="3" name="Content Placeholder 2">
            <a:extLst>
              <a:ext uri="{FF2B5EF4-FFF2-40B4-BE49-F238E27FC236}">
                <a16:creationId xmlns:a16="http://schemas.microsoft.com/office/drawing/2014/main" id="{404A3E1E-CEAE-60DF-4F3D-2A44EA3FC1D1}"/>
              </a:ext>
            </a:extLst>
          </p:cNvPr>
          <p:cNvSpPr>
            <a:spLocks noGrp="1"/>
          </p:cNvSpPr>
          <p:nvPr>
            <p:ph idx="1"/>
          </p:nvPr>
        </p:nvSpPr>
        <p:spPr/>
        <p:txBody>
          <a:bodyPr>
            <a:normAutofit fontScale="85000" lnSpcReduction="10000"/>
          </a:bodyPr>
          <a:lstStyle/>
          <a:p>
            <a:r>
              <a:rPr lang="en-US" dirty="0"/>
              <a:t>Data sets in Pandas are usually multi-dimensional tables, called </a:t>
            </a:r>
            <a:r>
              <a:rPr lang="en-US" dirty="0" err="1"/>
              <a:t>DataFrames</a:t>
            </a:r>
            <a:r>
              <a:rPr lang="en-US" dirty="0"/>
              <a:t>.</a:t>
            </a:r>
          </a:p>
          <a:p>
            <a:endParaRPr lang="en-US" dirty="0"/>
          </a:p>
          <a:p>
            <a:r>
              <a:rPr lang="en-US" dirty="0"/>
              <a:t>Series is like a column, a </a:t>
            </a:r>
            <a:r>
              <a:rPr lang="en-US" dirty="0" err="1"/>
              <a:t>DataFrame</a:t>
            </a:r>
            <a:r>
              <a:rPr lang="en-US" dirty="0"/>
              <a:t> is the whole table.</a:t>
            </a:r>
          </a:p>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br>
              <a:rPr lang="en-IN" dirty="0"/>
            </a:br>
            <a:r>
              <a:rPr lang="en-IN" b="0" i="0" dirty="0">
                <a:solidFill>
                  <a:srgbClr val="000000"/>
                </a:solidFill>
                <a:effectLst/>
                <a:latin typeface="Consolas" panose="020B0609020204030204" pitchFamily="49" charset="0"/>
              </a:rPr>
              <a:t>data = {</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420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380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390</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"duration"</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50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45</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pd.DataFrame</a:t>
            </a:r>
            <a:r>
              <a:rPr lang="en-IN" b="0" i="0" dirty="0">
                <a:solidFill>
                  <a:srgbClr val="000000"/>
                </a:solidFill>
                <a:effectLst/>
                <a:latin typeface="Consolas" panose="020B0609020204030204" pitchFamily="49" charset="0"/>
              </a:rPr>
              <a:t>(data)</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a:t>
            </a:r>
            <a:endParaRPr lang="en-IN" dirty="0"/>
          </a:p>
        </p:txBody>
      </p:sp>
      <p:pic>
        <p:nvPicPr>
          <p:cNvPr id="5" name="Picture 4">
            <a:extLst>
              <a:ext uri="{FF2B5EF4-FFF2-40B4-BE49-F238E27FC236}">
                <a16:creationId xmlns:a16="http://schemas.microsoft.com/office/drawing/2014/main" id="{C816C44A-A6F8-F7BA-2C6D-B653EABAC028}"/>
              </a:ext>
            </a:extLst>
          </p:cNvPr>
          <p:cNvPicPr>
            <a:picLocks noChangeAspect="1"/>
          </p:cNvPicPr>
          <p:nvPr/>
        </p:nvPicPr>
        <p:blipFill rotWithShape="1">
          <a:blip r:embed="rId2"/>
          <a:srcRect l="50000" t="31298" r="33921" b="52983"/>
          <a:stretch/>
        </p:blipFill>
        <p:spPr>
          <a:xfrm>
            <a:off x="9291587" y="2993457"/>
            <a:ext cx="1960345" cy="1078029"/>
          </a:xfrm>
          <a:prstGeom prst="rect">
            <a:avLst/>
          </a:prstGeom>
        </p:spPr>
      </p:pic>
    </p:spTree>
    <p:extLst>
      <p:ext uri="{BB962C8B-B14F-4D97-AF65-F5344CB8AC3E}">
        <p14:creationId xmlns:p14="http://schemas.microsoft.com/office/powerpoint/2010/main" val="3819933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01E3-72D4-A224-38F0-A1BD48E5FAFD}"/>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What is a </a:t>
            </a:r>
            <a:r>
              <a:rPr lang="en-IN" b="0" i="0" dirty="0" err="1">
                <a:solidFill>
                  <a:srgbClr val="000000"/>
                </a:solidFill>
                <a:effectLst/>
                <a:latin typeface="Segoe UI" panose="020B0502040204020203" pitchFamily="34" charset="0"/>
              </a:rPr>
              <a:t>DataFrame</a:t>
            </a:r>
            <a:r>
              <a:rPr lang="en-IN" b="0" i="0" dirty="0">
                <a:solidFill>
                  <a:srgbClr val="000000"/>
                </a:solidFill>
                <a:effectLst/>
                <a:latin typeface="Segoe UI" panose="020B0502040204020203" pitchFamily="34" charset="0"/>
              </a:rPr>
              <a:t>?</a:t>
            </a:r>
            <a:endParaRPr lang="en-IN" dirty="0"/>
          </a:p>
        </p:txBody>
      </p:sp>
      <p:sp>
        <p:nvSpPr>
          <p:cNvPr id="3" name="Content Placeholder 2">
            <a:extLst>
              <a:ext uri="{FF2B5EF4-FFF2-40B4-BE49-F238E27FC236}">
                <a16:creationId xmlns:a16="http://schemas.microsoft.com/office/drawing/2014/main" id="{44FD7731-FE32-D6B8-438C-0200BBFDF0C7}"/>
              </a:ext>
            </a:extLst>
          </p:cNvPr>
          <p:cNvSpPr>
            <a:spLocks noGrp="1"/>
          </p:cNvSpPr>
          <p:nvPr>
            <p:ph idx="1"/>
          </p:nvPr>
        </p:nvSpPr>
        <p:spPr/>
        <p:txBody>
          <a:bodyPr>
            <a:normAutofit fontScale="92500" lnSpcReduction="20000"/>
          </a:bodyPr>
          <a:lstStyle/>
          <a:p>
            <a:r>
              <a:rPr lang="en-US" b="0" i="0" dirty="0">
                <a:solidFill>
                  <a:srgbClr val="000000"/>
                </a:solidFill>
                <a:effectLst/>
                <a:latin typeface="Verdana" panose="020B0604030504040204" pitchFamily="34" charset="0"/>
              </a:rPr>
              <a:t>A Pandas </a:t>
            </a:r>
            <a:r>
              <a:rPr lang="en-US" b="0" i="0" dirty="0" err="1">
                <a:solidFill>
                  <a:srgbClr val="000000"/>
                </a:solidFill>
                <a:effectLst/>
                <a:latin typeface="Verdana" panose="020B0604030504040204" pitchFamily="34" charset="0"/>
              </a:rPr>
              <a:t>DataFrame</a:t>
            </a:r>
            <a:r>
              <a:rPr lang="en-US" b="0" i="0" dirty="0">
                <a:solidFill>
                  <a:srgbClr val="000000"/>
                </a:solidFill>
                <a:effectLst/>
                <a:latin typeface="Verdana" panose="020B0604030504040204" pitchFamily="34" charset="0"/>
              </a:rPr>
              <a:t> is a 2 dimensional data structure, like a 2 dimensional array, or a table with rows and columns.</a:t>
            </a:r>
          </a:p>
          <a:p>
            <a:pPr algn="l"/>
            <a:r>
              <a:rPr lang="en-IN" b="0" i="0" dirty="0">
                <a:solidFill>
                  <a:srgbClr val="000000"/>
                </a:solidFill>
                <a:effectLst/>
                <a:latin typeface="Verdana" panose="020B0604030504040204" pitchFamily="34" charset="0"/>
              </a:rPr>
              <a:t>Create a simple Pandas </a:t>
            </a:r>
            <a:r>
              <a:rPr lang="en-IN" b="0" i="0" dirty="0" err="1">
                <a:solidFill>
                  <a:srgbClr val="000000"/>
                </a:solidFill>
                <a:effectLst/>
                <a:latin typeface="Verdana" panose="020B0604030504040204" pitchFamily="34" charset="0"/>
              </a:rPr>
              <a:t>DataFrame</a:t>
            </a:r>
            <a:r>
              <a:rPr lang="en-IN" b="0" i="0" dirty="0">
                <a:solidFill>
                  <a:srgbClr val="000000"/>
                </a:solidFill>
                <a:effectLst/>
                <a:latin typeface="Verdana" panose="020B0604030504040204" pitchFamily="34" charset="0"/>
              </a:rPr>
              <a:t>:</a:t>
            </a:r>
          </a:p>
          <a:p>
            <a:pPr algn="l"/>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data =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420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380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390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"duration"</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50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40</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45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8000"/>
                </a:solidFill>
                <a:effectLst/>
                <a:latin typeface="Consolas" panose="020B0609020204030204" pitchFamily="49" charset="0"/>
              </a:rPr>
              <a:t>#load data into a </a:t>
            </a:r>
            <a:r>
              <a:rPr lang="en-IN" b="0" i="0" dirty="0" err="1">
                <a:solidFill>
                  <a:srgbClr val="008000"/>
                </a:solidFill>
                <a:effectLst/>
                <a:latin typeface="Consolas" panose="020B0609020204030204" pitchFamily="49" charset="0"/>
              </a:rPr>
              <a:t>DataFrame</a:t>
            </a:r>
            <a:r>
              <a:rPr lang="en-IN" b="0" i="0" dirty="0">
                <a:solidFill>
                  <a:srgbClr val="008000"/>
                </a:solidFill>
                <a:effectLst/>
                <a:latin typeface="Consolas" panose="020B0609020204030204" pitchFamily="49" charset="0"/>
              </a:rPr>
              <a:t> object:</a:t>
            </a:r>
            <a:br>
              <a:rPr lang="en-IN" b="0" i="0" dirty="0">
                <a:solidFill>
                  <a:srgbClr val="008000"/>
                </a:solidFill>
                <a:effectLst/>
                <a:latin typeface="Consolas" panose="020B0609020204030204" pitchFamily="49" charset="0"/>
              </a:rPr>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pd.DataFrame</a:t>
            </a:r>
            <a:r>
              <a:rPr lang="en-IN" b="0" i="0" dirty="0">
                <a:solidFill>
                  <a:srgbClr val="000000"/>
                </a:solidFill>
                <a:effectLst/>
                <a:latin typeface="Consolas" panose="020B0609020204030204" pitchFamily="49" charset="0"/>
              </a:rPr>
              <a:t>(data)</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a:t>
            </a:r>
          </a:p>
          <a:p>
            <a:endParaRPr lang="en-IN" dirty="0"/>
          </a:p>
        </p:txBody>
      </p:sp>
      <p:pic>
        <p:nvPicPr>
          <p:cNvPr id="5" name="Picture 4">
            <a:extLst>
              <a:ext uri="{FF2B5EF4-FFF2-40B4-BE49-F238E27FC236}">
                <a16:creationId xmlns:a16="http://schemas.microsoft.com/office/drawing/2014/main" id="{B7FB0EF9-436F-B778-0320-05C56BAD43B0}"/>
              </a:ext>
            </a:extLst>
          </p:cNvPr>
          <p:cNvPicPr>
            <a:picLocks noChangeAspect="1"/>
          </p:cNvPicPr>
          <p:nvPr/>
        </p:nvPicPr>
        <p:blipFill rotWithShape="1">
          <a:blip r:embed="rId2"/>
          <a:srcRect l="19737" t="73544" r="63132" b="7963"/>
          <a:stretch/>
        </p:blipFill>
        <p:spPr>
          <a:xfrm>
            <a:off x="9509760" y="3367163"/>
            <a:ext cx="2088682" cy="1268262"/>
          </a:xfrm>
          <a:prstGeom prst="rect">
            <a:avLst/>
          </a:prstGeom>
        </p:spPr>
      </p:pic>
    </p:spTree>
    <p:extLst>
      <p:ext uri="{BB962C8B-B14F-4D97-AF65-F5344CB8AC3E}">
        <p14:creationId xmlns:p14="http://schemas.microsoft.com/office/powerpoint/2010/main" val="1822297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3309-8A08-E2C7-AF91-94E1006D34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D3170F-D8D7-45D1-EB6C-BDAAC27FCD13}"/>
              </a:ext>
            </a:extLst>
          </p:cNvPr>
          <p:cNvSpPr>
            <a:spLocks noGrp="1"/>
          </p:cNvSpPr>
          <p:nvPr>
            <p:ph idx="1"/>
          </p:nvPr>
        </p:nvSpPr>
        <p:spPr/>
        <p:txBody>
          <a:bodyPr/>
          <a:lstStyle/>
          <a:p>
            <a:pPr marL="0" indent="0">
              <a:buNone/>
            </a:pPr>
            <a:r>
              <a:rPr lang="en-US" dirty="0"/>
              <a:t>Locate Row</a:t>
            </a:r>
          </a:p>
          <a:p>
            <a:r>
              <a:rPr lang="en-US" dirty="0"/>
              <a:t>As you can see from the result above, the </a:t>
            </a:r>
            <a:r>
              <a:rPr lang="en-US" dirty="0" err="1"/>
              <a:t>DataFrame</a:t>
            </a:r>
            <a:r>
              <a:rPr lang="en-US" dirty="0"/>
              <a:t> is like a table with rows and columns.</a:t>
            </a:r>
          </a:p>
          <a:p>
            <a:endParaRPr lang="en-US" dirty="0"/>
          </a:p>
          <a:p>
            <a:r>
              <a:rPr lang="en-US" dirty="0"/>
              <a:t>Pandas use the loc attribute to return one or more specified row(s)</a:t>
            </a:r>
          </a:p>
          <a:p>
            <a:r>
              <a:rPr lang="en-US" b="0" i="0" dirty="0">
                <a:solidFill>
                  <a:srgbClr val="008000"/>
                </a:solidFill>
                <a:effectLst/>
                <a:latin typeface="Consolas" panose="020B0609020204030204" pitchFamily="49" charset="0"/>
              </a:rPr>
              <a:t>#refer to the row index:</a:t>
            </a:r>
            <a:br>
              <a:rPr lang="en-US" b="0" i="0" dirty="0">
                <a:solidFill>
                  <a:srgbClr val="008000"/>
                </a:solidFill>
                <a:effectLst/>
                <a:latin typeface="Consolas" panose="020B0609020204030204" pitchFamily="49" charset="0"/>
              </a:rPr>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df.loc</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0</a:t>
            </a:r>
            <a:r>
              <a:rPr lang="en-US" b="0" i="0" dirty="0">
                <a:solidFill>
                  <a:srgbClr val="000000"/>
                </a:solidFill>
                <a:effectLst/>
                <a:latin typeface="Consolas" panose="020B0609020204030204" pitchFamily="49" charset="0"/>
              </a:rPr>
              <a:t>])</a:t>
            </a:r>
            <a:endParaRPr lang="en-IN" dirty="0"/>
          </a:p>
        </p:txBody>
      </p:sp>
      <p:pic>
        <p:nvPicPr>
          <p:cNvPr id="6" name="Picture 5">
            <a:extLst>
              <a:ext uri="{FF2B5EF4-FFF2-40B4-BE49-F238E27FC236}">
                <a16:creationId xmlns:a16="http://schemas.microsoft.com/office/drawing/2014/main" id="{7F9E5E21-28EB-DA0B-7267-FE9EB1359D6A}"/>
              </a:ext>
            </a:extLst>
          </p:cNvPr>
          <p:cNvPicPr>
            <a:picLocks noChangeAspect="1"/>
          </p:cNvPicPr>
          <p:nvPr/>
        </p:nvPicPr>
        <p:blipFill rotWithShape="1">
          <a:blip r:embed="rId2"/>
          <a:srcRect l="50000" t="29474" r="34316" b="55508"/>
          <a:stretch/>
        </p:blipFill>
        <p:spPr>
          <a:xfrm>
            <a:off x="9801726" y="4581625"/>
            <a:ext cx="1912219" cy="1029904"/>
          </a:xfrm>
          <a:prstGeom prst="rect">
            <a:avLst/>
          </a:prstGeom>
        </p:spPr>
      </p:pic>
    </p:spTree>
    <p:extLst>
      <p:ext uri="{BB962C8B-B14F-4D97-AF65-F5344CB8AC3E}">
        <p14:creationId xmlns:p14="http://schemas.microsoft.com/office/powerpoint/2010/main" val="310408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85D3-25CA-59EA-280E-5B1364A7A8E5}"/>
              </a:ext>
            </a:extLst>
          </p:cNvPr>
          <p:cNvSpPr>
            <a:spLocks noGrp="1"/>
          </p:cNvSpPr>
          <p:nvPr>
            <p:ph type="title"/>
          </p:nvPr>
        </p:nvSpPr>
        <p:spPr/>
        <p:txBody>
          <a:bodyPr/>
          <a:lstStyle/>
          <a:p>
            <a:r>
              <a:rPr lang="en-US" dirty="0"/>
              <a:t>Named Indexes</a:t>
            </a:r>
            <a:endParaRPr lang="en-IN" dirty="0"/>
          </a:p>
        </p:txBody>
      </p:sp>
      <p:sp>
        <p:nvSpPr>
          <p:cNvPr id="3" name="Content Placeholder 2">
            <a:extLst>
              <a:ext uri="{FF2B5EF4-FFF2-40B4-BE49-F238E27FC236}">
                <a16:creationId xmlns:a16="http://schemas.microsoft.com/office/drawing/2014/main" id="{61BF1A8A-EF9B-F363-9E1D-F0D2C5189A4C}"/>
              </a:ext>
            </a:extLst>
          </p:cNvPr>
          <p:cNvSpPr>
            <a:spLocks noGrp="1"/>
          </p:cNvSpPr>
          <p:nvPr>
            <p:ph idx="1"/>
          </p:nvPr>
        </p:nvSpPr>
        <p:spPr/>
        <p:txBody>
          <a:bodyPr>
            <a:normAutofit fontScale="92500" lnSpcReduction="20000"/>
          </a:bodyPr>
          <a:lstStyle/>
          <a:p>
            <a:r>
              <a:rPr lang="en-US" dirty="0"/>
              <a:t>With the index argument, you can name your own indexes.</a:t>
            </a:r>
          </a:p>
          <a:p>
            <a:pPr algn="l"/>
            <a:r>
              <a:rPr lang="en-US" b="0" i="0" dirty="0">
                <a:solidFill>
                  <a:srgbClr val="000000"/>
                </a:solidFill>
                <a:effectLst/>
                <a:latin typeface="Verdana" panose="020B0604030504040204" pitchFamily="34" charset="0"/>
              </a:rPr>
              <a:t>Add a list of names to give each row a name:</a:t>
            </a:r>
          </a:p>
          <a:p>
            <a:pPr algn="l"/>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data = {</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"calories"</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420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380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390</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"duration"</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50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40</a:t>
            </a:r>
            <a:r>
              <a:rPr lang="en-US" b="0" i="0" dirty="0">
                <a:solidFill>
                  <a:srgbClr val="000000"/>
                </a:solidFill>
                <a:effectLst/>
                <a:latin typeface="Consolas" panose="020B0609020204030204" pitchFamily="49" charset="0"/>
              </a:rPr>
              <a:t>, </a:t>
            </a:r>
            <a:r>
              <a:rPr lang="en-US" b="0" i="0" dirty="0">
                <a:solidFill>
                  <a:srgbClr val="FF0000"/>
                </a:solidFill>
                <a:effectLst/>
                <a:latin typeface="Consolas" panose="020B0609020204030204" pitchFamily="49" charset="0"/>
              </a:rPr>
              <a:t>45</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pd.DataFrame</a:t>
            </a:r>
            <a:r>
              <a:rPr lang="en-US" b="0" i="0" dirty="0">
                <a:solidFill>
                  <a:srgbClr val="000000"/>
                </a:solidFill>
                <a:effectLst/>
                <a:latin typeface="Consolas" panose="020B0609020204030204" pitchFamily="49" charset="0"/>
              </a:rPr>
              <a:t>(data, index = [</a:t>
            </a:r>
            <a:r>
              <a:rPr lang="en-US" b="0" i="0" dirty="0">
                <a:solidFill>
                  <a:srgbClr val="A52A2A"/>
                </a:solidFill>
                <a:effectLst/>
                <a:latin typeface="Consolas" panose="020B0609020204030204" pitchFamily="49" charset="0"/>
              </a:rPr>
              <a:t>"day1"</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"day2"</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"day3"</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a:t>
            </a:r>
          </a:p>
          <a:p>
            <a:endParaRPr lang="en-IN" dirty="0"/>
          </a:p>
        </p:txBody>
      </p:sp>
      <p:pic>
        <p:nvPicPr>
          <p:cNvPr id="6" name="Picture 5">
            <a:extLst>
              <a:ext uri="{FF2B5EF4-FFF2-40B4-BE49-F238E27FC236}">
                <a16:creationId xmlns:a16="http://schemas.microsoft.com/office/drawing/2014/main" id="{89968D5D-A67E-CB82-DB86-9AB89C7CCBEF}"/>
              </a:ext>
            </a:extLst>
          </p:cNvPr>
          <p:cNvPicPr>
            <a:picLocks noChangeAspect="1"/>
          </p:cNvPicPr>
          <p:nvPr/>
        </p:nvPicPr>
        <p:blipFill rotWithShape="1">
          <a:blip r:embed="rId2"/>
          <a:srcRect l="19658" t="48281" r="60447" b="37825"/>
          <a:stretch/>
        </p:blipFill>
        <p:spPr>
          <a:xfrm>
            <a:off x="8928233" y="3773104"/>
            <a:ext cx="2425567" cy="952902"/>
          </a:xfrm>
          <a:prstGeom prst="rect">
            <a:avLst/>
          </a:prstGeom>
        </p:spPr>
      </p:pic>
    </p:spTree>
    <p:extLst>
      <p:ext uri="{BB962C8B-B14F-4D97-AF65-F5344CB8AC3E}">
        <p14:creationId xmlns:p14="http://schemas.microsoft.com/office/powerpoint/2010/main" val="3820275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90F9F-C2C7-7013-F89D-9A8BEE12ECF8}"/>
              </a:ext>
            </a:extLst>
          </p:cNvPr>
          <p:cNvSpPr>
            <a:spLocks noGrp="1"/>
          </p:cNvSpPr>
          <p:nvPr>
            <p:ph type="title"/>
          </p:nvPr>
        </p:nvSpPr>
        <p:spPr/>
        <p:txBody>
          <a:bodyPr/>
          <a:lstStyle/>
          <a:p>
            <a:r>
              <a:rPr lang="en-US" dirty="0"/>
              <a:t>Locate Named Indexes</a:t>
            </a:r>
            <a:endParaRPr lang="en-IN" dirty="0"/>
          </a:p>
        </p:txBody>
      </p:sp>
      <p:sp>
        <p:nvSpPr>
          <p:cNvPr id="3" name="Content Placeholder 2">
            <a:extLst>
              <a:ext uri="{FF2B5EF4-FFF2-40B4-BE49-F238E27FC236}">
                <a16:creationId xmlns:a16="http://schemas.microsoft.com/office/drawing/2014/main" id="{59315C33-A610-62C1-AA8F-F1598571012A}"/>
              </a:ext>
            </a:extLst>
          </p:cNvPr>
          <p:cNvSpPr>
            <a:spLocks noGrp="1"/>
          </p:cNvSpPr>
          <p:nvPr>
            <p:ph idx="1"/>
          </p:nvPr>
        </p:nvSpPr>
        <p:spPr/>
        <p:txBody>
          <a:bodyPr>
            <a:normAutofit fontScale="85000" lnSpcReduction="20000"/>
          </a:bodyPr>
          <a:lstStyle/>
          <a:p>
            <a:r>
              <a:rPr lang="en-US" dirty="0"/>
              <a:t>Use the named index in the loc attribute to return the specified row(s).</a:t>
            </a:r>
          </a:p>
          <a:p>
            <a:r>
              <a:rPr lang="en-US" dirty="0">
                <a:solidFill>
                  <a:srgbClr val="FF0000"/>
                </a:solidFill>
              </a:rPr>
              <a:t>import pandas as pd</a:t>
            </a:r>
          </a:p>
          <a:p>
            <a:endParaRPr lang="en-US" dirty="0">
              <a:solidFill>
                <a:srgbClr val="FF0000"/>
              </a:solidFill>
            </a:endParaRPr>
          </a:p>
          <a:p>
            <a:r>
              <a:rPr lang="en-US" dirty="0">
                <a:solidFill>
                  <a:srgbClr val="FF0000"/>
                </a:solidFill>
              </a:rPr>
              <a:t>data = {</a:t>
            </a:r>
          </a:p>
          <a:p>
            <a:r>
              <a:rPr lang="en-US" dirty="0">
                <a:solidFill>
                  <a:srgbClr val="FF0000"/>
                </a:solidFill>
              </a:rPr>
              <a:t>  "calories": [420, 380, 390],</a:t>
            </a:r>
          </a:p>
          <a:p>
            <a:r>
              <a:rPr lang="en-US" dirty="0">
                <a:solidFill>
                  <a:srgbClr val="FF0000"/>
                </a:solidFill>
              </a:rPr>
              <a:t>  "duration": [50, 40, 45]</a:t>
            </a:r>
          </a:p>
          <a:p>
            <a:r>
              <a:rPr lang="en-US" dirty="0">
                <a:solidFill>
                  <a:srgbClr val="FF0000"/>
                </a:solidFill>
              </a:rPr>
              <a:t>}</a:t>
            </a:r>
          </a:p>
          <a:p>
            <a:endParaRPr lang="en-US" dirty="0">
              <a:solidFill>
                <a:srgbClr val="FF0000"/>
              </a:solidFill>
            </a:endParaRPr>
          </a:p>
          <a:p>
            <a:r>
              <a:rPr lang="en-US" dirty="0" err="1">
                <a:solidFill>
                  <a:srgbClr val="FF0000"/>
                </a:solidFill>
              </a:rPr>
              <a:t>df</a:t>
            </a:r>
            <a:r>
              <a:rPr lang="en-US" dirty="0">
                <a:solidFill>
                  <a:srgbClr val="FF0000"/>
                </a:solidFill>
              </a:rPr>
              <a:t> = </a:t>
            </a:r>
            <a:r>
              <a:rPr lang="en-US" dirty="0" err="1">
                <a:solidFill>
                  <a:srgbClr val="FF0000"/>
                </a:solidFill>
              </a:rPr>
              <a:t>pd.DataFrame</a:t>
            </a:r>
            <a:r>
              <a:rPr lang="en-US" dirty="0">
                <a:solidFill>
                  <a:srgbClr val="FF0000"/>
                </a:solidFill>
              </a:rPr>
              <a:t>(data, index = ["day1", "day2", "day3"])</a:t>
            </a:r>
          </a:p>
          <a:p>
            <a:endParaRPr lang="en-US" dirty="0">
              <a:solidFill>
                <a:srgbClr val="FF0000"/>
              </a:solidFill>
            </a:endParaRPr>
          </a:p>
          <a:p>
            <a:r>
              <a:rPr lang="en-US" dirty="0">
                <a:solidFill>
                  <a:srgbClr val="FF0000"/>
                </a:solidFill>
              </a:rPr>
              <a:t>print(</a:t>
            </a:r>
            <a:r>
              <a:rPr lang="en-US" dirty="0" err="1">
                <a:solidFill>
                  <a:srgbClr val="FF0000"/>
                </a:solidFill>
              </a:rPr>
              <a:t>df.loc</a:t>
            </a:r>
            <a:r>
              <a:rPr lang="en-US" dirty="0">
                <a:solidFill>
                  <a:srgbClr val="FF0000"/>
                </a:solidFill>
              </a:rPr>
              <a:t>["day2"])</a:t>
            </a:r>
          </a:p>
          <a:p>
            <a:endParaRPr lang="en-IN" dirty="0"/>
          </a:p>
        </p:txBody>
      </p:sp>
      <p:pic>
        <p:nvPicPr>
          <p:cNvPr id="5" name="Picture 4">
            <a:extLst>
              <a:ext uri="{FF2B5EF4-FFF2-40B4-BE49-F238E27FC236}">
                <a16:creationId xmlns:a16="http://schemas.microsoft.com/office/drawing/2014/main" id="{694EA24C-59A4-35ED-B981-1C1883F0E74C}"/>
              </a:ext>
            </a:extLst>
          </p:cNvPr>
          <p:cNvPicPr>
            <a:picLocks noChangeAspect="1"/>
          </p:cNvPicPr>
          <p:nvPr/>
        </p:nvPicPr>
        <p:blipFill rotWithShape="1">
          <a:blip r:embed="rId2"/>
          <a:srcRect l="50000" t="32842" r="31789" b="54807"/>
          <a:stretch/>
        </p:blipFill>
        <p:spPr>
          <a:xfrm>
            <a:off x="9580345" y="3154271"/>
            <a:ext cx="2220227" cy="847023"/>
          </a:xfrm>
          <a:prstGeom prst="rect">
            <a:avLst/>
          </a:prstGeom>
        </p:spPr>
      </p:pic>
    </p:spTree>
    <p:extLst>
      <p:ext uri="{BB962C8B-B14F-4D97-AF65-F5344CB8AC3E}">
        <p14:creationId xmlns:p14="http://schemas.microsoft.com/office/powerpoint/2010/main" val="354181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2254C-09C3-790D-BDCF-CFF749E1962B}"/>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Load Files Into a </a:t>
            </a:r>
            <a:r>
              <a:rPr lang="en-US" b="0" i="0" dirty="0" err="1">
                <a:solidFill>
                  <a:srgbClr val="000000"/>
                </a:solidFill>
                <a:effectLst/>
                <a:latin typeface="Segoe UI" panose="020B0502040204020203" pitchFamily="34" charset="0"/>
              </a:rPr>
              <a:t>DataFrame</a:t>
            </a:r>
            <a:endParaRPr lang="en-IN" dirty="0"/>
          </a:p>
        </p:txBody>
      </p:sp>
      <p:sp>
        <p:nvSpPr>
          <p:cNvPr id="3" name="Content Placeholder 2">
            <a:extLst>
              <a:ext uri="{FF2B5EF4-FFF2-40B4-BE49-F238E27FC236}">
                <a16:creationId xmlns:a16="http://schemas.microsoft.com/office/drawing/2014/main" id="{D3B1788D-9A12-5A52-D4E0-C91788498074}"/>
              </a:ext>
            </a:extLst>
          </p:cNvPr>
          <p:cNvSpPr>
            <a:spLocks noGrp="1"/>
          </p:cNvSpPr>
          <p:nvPr>
            <p:ph idx="1"/>
          </p:nvPr>
        </p:nvSpPr>
        <p:spPr/>
        <p:txBody>
          <a:bodyPr>
            <a:normAutofit lnSpcReduction="10000"/>
          </a:bodyPr>
          <a:lstStyle/>
          <a:p>
            <a:r>
              <a:rPr lang="en-US" dirty="0"/>
              <a:t>If your data sets are stored in a file, Pandas can load them into a </a:t>
            </a:r>
            <a:r>
              <a:rPr lang="en-US" dirty="0" err="1"/>
              <a:t>DataFrame</a:t>
            </a:r>
            <a:r>
              <a:rPr lang="en-US" dirty="0"/>
              <a:t>.</a:t>
            </a:r>
          </a:p>
          <a:p>
            <a:pPr algn="l"/>
            <a:r>
              <a:rPr lang="en-US" b="0" i="0" dirty="0">
                <a:solidFill>
                  <a:srgbClr val="000000"/>
                </a:solidFill>
                <a:effectLst/>
                <a:latin typeface="Verdana" panose="020B0604030504040204" pitchFamily="34" charset="0"/>
              </a:rPr>
              <a:t>Load a comma separated file (CSV file) into a </a:t>
            </a:r>
            <a:r>
              <a:rPr lang="en-US" b="0" i="0" dirty="0" err="1">
                <a:solidFill>
                  <a:srgbClr val="000000"/>
                </a:solidFill>
                <a:effectLst/>
                <a:latin typeface="Verdana" panose="020B0604030504040204" pitchFamily="34" charset="0"/>
              </a:rPr>
              <a:t>DataFrame</a:t>
            </a:r>
            <a:r>
              <a:rPr lang="en-US" b="0" i="0" dirty="0">
                <a:solidFill>
                  <a:srgbClr val="000000"/>
                </a:solidFill>
                <a:effectLst/>
                <a:latin typeface="Verdana" panose="020B0604030504040204" pitchFamily="34" charset="0"/>
              </a:rPr>
              <a:t>:</a:t>
            </a:r>
          </a:p>
          <a:p>
            <a:pPr algn="l"/>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pd.read_csv</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'data.csv'</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a:t>
            </a:r>
          </a:p>
          <a:p>
            <a:pPr marL="0" indent="0">
              <a:buNone/>
            </a:pPr>
            <a:br>
              <a:rPr lang="en-US" b="0" i="0" dirty="0">
                <a:solidFill>
                  <a:srgbClr val="000000"/>
                </a:solidFill>
                <a:effectLst/>
                <a:latin typeface="Verdana" panose="020B0604030504040204" pitchFamily="34" charset="0"/>
              </a:rPr>
            </a:br>
            <a:endParaRPr lang="en-IN" dirty="0"/>
          </a:p>
        </p:txBody>
      </p:sp>
      <p:pic>
        <p:nvPicPr>
          <p:cNvPr id="4" name="Picture 3">
            <a:extLst>
              <a:ext uri="{FF2B5EF4-FFF2-40B4-BE49-F238E27FC236}">
                <a16:creationId xmlns:a16="http://schemas.microsoft.com/office/drawing/2014/main" id="{BFB01D39-541C-FD04-B03B-74AAEBC96832}"/>
              </a:ext>
            </a:extLst>
          </p:cNvPr>
          <p:cNvPicPr>
            <a:picLocks noChangeAspect="1"/>
          </p:cNvPicPr>
          <p:nvPr/>
        </p:nvPicPr>
        <p:blipFill rotWithShape="1">
          <a:blip r:embed="rId2"/>
          <a:srcRect l="50000" t="30738" r="21842" b="16490"/>
          <a:stretch/>
        </p:blipFill>
        <p:spPr>
          <a:xfrm>
            <a:off x="8918608" y="3744707"/>
            <a:ext cx="2435192" cy="2567193"/>
          </a:xfrm>
          <a:prstGeom prst="rect">
            <a:avLst/>
          </a:prstGeom>
        </p:spPr>
      </p:pic>
    </p:spTree>
    <p:extLst>
      <p:ext uri="{BB962C8B-B14F-4D97-AF65-F5344CB8AC3E}">
        <p14:creationId xmlns:p14="http://schemas.microsoft.com/office/powerpoint/2010/main" val="229790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C7BB-27AB-61B5-3AE2-04970122225B}"/>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Read CSV Files</a:t>
            </a:r>
            <a:endParaRPr lang="en-IN" dirty="0"/>
          </a:p>
        </p:txBody>
      </p:sp>
      <p:sp>
        <p:nvSpPr>
          <p:cNvPr id="3" name="Content Placeholder 2">
            <a:extLst>
              <a:ext uri="{FF2B5EF4-FFF2-40B4-BE49-F238E27FC236}">
                <a16:creationId xmlns:a16="http://schemas.microsoft.com/office/drawing/2014/main" id="{7DD7E51E-2570-2291-0086-A229A15DF6D2}"/>
              </a:ext>
            </a:extLst>
          </p:cNvPr>
          <p:cNvSpPr>
            <a:spLocks noGrp="1"/>
          </p:cNvSpPr>
          <p:nvPr>
            <p:ph idx="1"/>
          </p:nvPr>
        </p:nvSpPr>
        <p:spPr/>
        <p:txBody>
          <a:bodyPr>
            <a:normAutofit fontScale="92500" lnSpcReduction="20000"/>
          </a:bodyPr>
          <a:lstStyle/>
          <a:p>
            <a:pPr algn="l"/>
            <a:r>
              <a:rPr lang="en-US" b="0" i="0" dirty="0">
                <a:solidFill>
                  <a:srgbClr val="000000"/>
                </a:solidFill>
                <a:effectLst/>
                <a:latin typeface="Verdana" panose="020B0604030504040204" pitchFamily="34" charset="0"/>
              </a:rPr>
              <a:t>A simple way to store big data sets is to use CSV files (comma separated files).</a:t>
            </a:r>
          </a:p>
          <a:p>
            <a:pPr algn="l"/>
            <a:r>
              <a:rPr lang="en-US" b="0" i="0" dirty="0">
                <a:solidFill>
                  <a:srgbClr val="000000"/>
                </a:solidFill>
                <a:effectLst/>
                <a:latin typeface="Verdana" panose="020B0604030504040204" pitchFamily="34" charset="0"/>
              </a:rPr>
              <a:t>CSV files contains plain text and is a well know format that can be read by everyone including Pandas.</a:t>
            </a:r>
          </a:p>
          <a:p>
            <a:pPr algn="l"/>
            <a:r>
              <a:rPr lang="en-US" b="0" i="0" dirty="0">
                <a:solidFill>
                  <a:srgbClr val="000000"/>
                </a:solidFill>
                <a:effectLst/>
                <a:latin typeface="Verdana" panose="020B0604030504040204" pitchFamily="34" charset="0"/>
              </a:rPr>
              <a:t>In our examples we will be using a CSV file called 'data.csv’. </a:t>
            </a:r>
            <a:r>
              <a:rPr lang="en-US" b="0" i="0" dirty="0">
                <a:solidFill>
                  <a:srgbClr val="000000"/>
                </a:solidFill>
                <a:effectLst/>
                <a:latin typeface="Verdana" panose="020B0604030504040204" pitchFamily="34" charset="0"/>
                <a:hlinkClick r:id="rId2"/>
              </a:rPr>
              <a:t>https://www.w3schools.com/python/pandas/data.csv</a:t>
            </a:r>
            <a:endParaRPr lang="en-US" b="0" i="0" dirty="0">
              <a:solidFill>
                <a:srgbClr val="000000"/>
              </a:solidFill>
              <a:effectLst/>
              <a:latin typeface="Verdana" panose="020B0604030504040204" pitchFamily="34" charset="0"/>
            </a:endParaRPr>
          </a:p>
          <a:p>
            <a:pPr algn="l"/>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br>
              <a:rPr lang="en-IN" dirty="0"/>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pd.read_csv</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'data.csv'</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df.to_string</a:t>
            </a:r>
            <a:r>
              <a:rPr lang="en-IN" b="0" i="0" dirty="0">
                <a:solidFill>
                  <a:srgbClr val="000000"/>
                </a:solidFill>
                <a:effectLst/>
                <a:latin typeface="Consolas" panose="020B0609020204030204" pitchFamily="49" charset="0"/>
              </a:rPr>
              <a:t>()) </a:t>
            </a:r>
          </a:p>
          <a:p>
            <a:pPr algn="l"/>
            <a:endParaRPr lang="en-US" b="0" i="0" dirty="0">
              <a:solidFill>
                <a:srgbClr val="000000"/>
              </a:solidFill>
              <a:effectLst/>
              <a:latin typeface="Verdana" panose="020B0604030504040204" pitchFamily="34" charset="0"/>
            </a:endParaRPr>
          </a:p>
          <a:p>
            <a:r>
              <a:rPr lang="en-US" dirty="0"/>
              <a:t>use </a:t>
            </a:r>
            <a:r>
              <a:rPr lang="en-US" dirty="0" err="1"/>
              <a:t>to_string</a:t>
            </a:r>
            <a:r>
              <a:rPr lang="en-US" dirty="0"/>
              <a:t>() to print the entire </a:t>
            </a:r>
            <a:r>
              <a:rPr lang="en-US" dirty="0" err="1"/>
              <a:t>DataFrame</a:t>
            </a:r>
            <a:r>
              <a:rPr lang="en-US" dirty="0"/>
              <a:t>.</a:t>
            </a:r>
            <a:endParaRPr lang="en-IN" dirty="0"/>
          </a:p>
        </p:txBody>
      </p:sp>
      <p:pic>
        <p:nvPicPr>
          <p:cNvPr id="5" name="Picture 4">
            <a:extLst>
              <a:ext uri="{FF2B5EF4-FFF2-40B4-BE49-F238E27FC236}">
                <a16:creationId xmlns:a16="http://schemas.microsoft.com/office/drawing/2014/main" id="{63F1C0DD-5158-2ACB-2CAC-C834AEFDE8CF}"/>
              </a:ext>
            </a:extLst>
          </p:cNvPr>
          <p:cNvPicPr>
            <a:picLocks noChangeAspect="1"/>
          </p:cNvPicPr>
          <p:nvPr/>
        </p:nvPicPr>
        <p:blipFill rotWithShape="1">
          <a:blip r:embed="rId3"/>
          <a:srcRect l="50000" t="30738" r="21842" b="16490"/>
          <a:stretch/>
        </p:blipFill>
        <p:spPr>
          <a:xfrm>
            <a:off x="9230627" y="4064613"/>
            <a:ext cx="2435192" cy="2567193"/>
          </a:xfrm>
          <a:prstGeom prst="rect">
            <a:avLst/>
          </a:prstGeom>
        </p:spPr>
      </p:pic>
      <p:sp>
        <p:nvSpPr>
          <p:cNvPr id="6" name="Rectangle 1">
            <a:extLst>
              <a:ext uri="{FF2B5EF4-FFF2-40B4-BE49-F238E27FC236}">
                <a16:creationId xmlns:a16="http://schemas.microsoft.com/office/drawing/2014/main" id="{84C057C8-7156-E35F-E393-F2D90270749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use </a:t>
            </a:r>
            <a:r>
              <a:rPr kumimoji="0" lang="en-US" altLang="en-US" sz="1100" b="0" i="0" u="none" strike="noStrike" cap="none" normalizeH="0" baseline="0">
                <a:ln>
                  <a:noFill/>
                </a:ln>
                <a:solidFill>
                  <a:srgbClr val="DC143C"/>
                </a:solidFill>
                <a:effectLst/>
                <a:latin typeface="Consolas" panose="020B0609020204030204" pitchFamily="49" charset="0"/>
              </a:rPr>
              <a:t>to_string()</a:t>
            </a:r>
            <a:r>
              <a:rPr kumimoji="0" lang="en-US" altLang="en-US" sz="1100" b="0" i="0" u="none" strike="noStrike" cap="none" normalizeH="0" baseline="0">
                <a:ln>
                  <a:noFill/>
                </a:ln>
                <a:solidFill>
                  <a:srgbClr val="000000"/>
                </a:solidFill>
                <a:effectLst/>
                <a:latin typeface="Verdana" panose="020B0604030504040204" pitchFamily="34" charset="0"/>
              </a:rPr>
              <a:t> to print the entire DataFrame.</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202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37A7-A17E-7BD0-24B7-87B07270F5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DD2DD8-9A80-731D-C1A1-79C89689EAB4}"/>
              </a:ext>
            </a:extLst>
          </p:cNvPr>
          <p:cNvSpPr>
            <a:spLocks noGrp="1"/>
          </p:cNvSpPr>
          <p:nvPr>
            <p:ph idx="1"/>
          </p:nvPr>
        </p:nvSpPr>
        <p:spPr/>
        <p:txBody>
          <a:bodyPr>
            <a:normAutofit fontScale="77500" lnSpcReduction="20000"/>
          </a:bodyPr>
          <a:lstStyle/>
          <a:p>
            <a:pPr algn="l"/>
            <a:r>
              <a:rPr lang="en-US" b="0" i="0" dirty="0">
                <a:solidFill>
                  <a:srgbClr val="000000"/>
                </a:solidFill>
                <a:effectLst/>
                <a:latin typeface="Verdana" panose="020B0604030504040204" pitchFamily="34" charset="0"/>
              </a:rPr>
              <a:t>Check the number of maximum returned rows:</a:t>
            </a:r>
          </a:p>
          <a:p>
            <a:pPr algn="l"/>
            <a:r>
              <a:rPr lang="en-US" b="0" i="0" dirty="0">
                <a:solidFill>
                  <a:srgbClr val="FF0000"/>
                </a:solidFill>
                <a:effectLst/>
                <a:latin typeface="Consolas" panose="020B0609020204030204" pitchFamily="49" charset="0"/>
              </a:rPr>
              <a:t>import pandas as pd</a:t>
            </a:r>
            <a:br>
              <a:rPr lang="en-US" b="0" i="0" dirty="0">
                <a:solidFill>
                  <a:srgbClr val="FF0000"/>
                </a:solidFill>
                <a:effectLst/>
                <a:latin typeface="Consolas" panose="020B0609020204030204" pitchFamily="49" charset="0"/>
              </a:rPr>
            </a:br>
            <a:br>
              <a:rPr lang="en-US" b="0" i="0" dirty="0">
                <a:solidFill>
                  <a:srgbClr val="FF0000"/>
                </a:solidFill>
                <a:effectLst/>
                <a:latin typeface="Consolas" panose="020B0609020204030204" pitchFamily="49" charset="0"/>
              </a:rPr>
            </a:br>
            <a:r>
              <a:rPr lang="en-US" b="0" i="0" dirty="0">
                <a:solidFill>
                  <a:srgbClr val="FF0000"/>
                </a:solidFill>
                <a:effectLst/>
                <a:latin typeface="Consolas" panose="020B0609020204030204" pitchFamily="49" charset="0"/>
              </a:rPr>
              <a:t>print(</a:t>
            </a:r>
            <a:r>
              <a:rPr lang="en-US" b="0" i="0" dirty="0" err="1">
                <a:solidFill>
                  <a:srgbClr val="FF0000"/>
                </a:solidFill>
                <a:effectLst/>
                <a:latin typeface="Consolas" panose="020B0609020204030204" pitchFamily="49" charset="0"/>
              </a:rPr>
              <a:t>pd.options.display.max_rows</a:t>
            </a:r>
            <a:r>
              <a:rPr lang="en-US" b="0" i="0" dirty="0">
                <a:solidFill>
                  <a:srgbClr val="FF0000"/>
                </a:solidFill>
                <a:effectLst/>
                <a:latin typeface="Consolas" panose="020B0609020204030204" pitchFamily="49" charset="0"/>
              </a:rPr>
              <a:t>) </a:t>
            </a:r>
          </a:p>
          <a:p>
            <a:pPr algn="l"/>
            <a:r>
              <a:rPr lang="en-US" b="0" i="0" dirty="0">
                <a:solidFill>
                  <a:srgbClr val="000000"/>
                </a:solidFill>
                <a:effectLst/>
                <a:latin typeface="Verdana" panose="020B0604030504040204" pitchFamily="34" charset="0"/>
              </a:rPr>
              <a:t>The number of rows returned is defined in Pandas option settings.</a:t>
            </a: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You can check your system's maximum rows with the </a:t>
            </a:r>
            <a:r>
              <a:rPr lang="en-US" b="0" i="0" dirty="0" err="1">
                <a:solidFill>
                  <a:srgbClr val="000000"/>
                </a:solidFill>
                <a:effectLst/>
                <a:latin typeface="Verdana" panose="020B0604030504040204" pitchFamily="34" charset="0"/>
              </a:rPr>
              <a:t>pd.options.display.max_rows</a:t>
            </a:r>
            <a:r>
              <a:rPr lang="en-US" b="0" i="0" dirty="0">
                <a:solidFill>
                  <a:srgbClr val="000000"/>
                </a:solidFill>
                <a:effectLst/>
                <a:latin typeface="Verdana" panose="020B0604030504040204" pitchFamily="34" charset="0"/>
              </a:rPr>
              <a:t> statement.</a:t>
            </a:r>
          </a:p>
          <a:p>
            <a:pPr algn="l"/>
            <a:endParaRPr lang="en-US" b="0" i="0" dirty="0">
              <a:solidFill>
                <a:srgbClr val="000000"/>
              </a:solidFill>
              <a:effectLst/>
              <a:latin typeface="Verdana" panose="020B0604030504040204" pitchFamily="34" charset="0"/>
            </a:endParaRPr>
          </a:p>
          <a:p>
            <a:pPr algn="l">
              <a:lnSpc>
                <a:spcPct val="120000"/>
              </a:lnSpc>
            </a:pPr>
            <a:r>
              <a:rPr lang="en-US" b="0" i="0" dirty="0">
                <a:solidFill>
                  <a:srgbClr val="000000"/>
                </a:solidFill>
                <a:effectLst/>
                <a:latin typeface="Verdana" panose="020B0604030504040204" pitchFamily="34" charset="0"/>
              </a:rPr>
              <a:t>In my system the number is 60, which means that if the </a:t>
            </a:r>
            <a:r>
              <a:rPr lang="en-US" b="0" i="0" dirty="0" err="1">
                <a:solidFill>
                  <a:srgbClr val="000000"/>
                </a:solidFill>
                <a:effectLst/>
                <a:latin typeface="Verdana" panose="020B0604030504040204" pitchFamily="34" charset="0"/>
              </a:rPr>
              <a:t>DataFrame</a:t>
            </a:r>
            <a:r>
              <a:rPr lang="en-US" b="0" i="0" dirty="0">
                <a:solidFill>
                  <a:srgbClr val="000000"/>
                </a:solidFill>
                <a:effectLst/>
                <a:latin typeface="Verdana" panose="020B0604030504040204" pitchFamily="34" charset="0"/>
              </a:rPr>
              <a:t> contains more than 60 rows, the print(</a:t>
            </a:r>
            <a:r>
              <a:rPr lang="en-US" b="0" i="0" dirty="0" err="1">
                <a:solidFill>
                  <a:srgbClr val="000000"/>
                </a:solidFill>
                <a:effectLst/>
                <a:latin typeface="Verdana" panose="020B0604030504040204" pitchFamily="34" charset="0"/>
              </a:rPr>
              <a:t>df</a:t>
            </a:r>
            <a:r>
              <a:rPr lang="en-US" b="0" i="0" dirty="0">
                <a:solidFill>
                  <a:srgbClr val="000000"/>
                </a:solidFill>
                <a:effectLst/>
                <a:latin typeface="Verdana" panose="020B0604030504040204" pitchFamily="34" charset="0"/>
              </a:rPr>
              <a:t>) statement will return only the headers and the first and last 5 rows.</a:t>
            </a:r>
          </a:p>
        </p:txBody>
      </p:sp>
    </p:spTree>
    <p:extLst>
      <p:ext uri="{BB962C8B-B14F-4D97-AF65-F5344CB8AC3E}">
        <p14:creationId xmlns:p14="http://schemas.microsoft.com/office/powerpoint/2010/main" val="18296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9011-10D1-EC5F-A8DF-03C4BA1E588C}"/>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What is Pandas?</a:t>
            </a:r>
            <a:endParaRPr lang="en-IN" dirty="0"/>
          </a:p>
        </p:txBody>
      </p:sp>
      <p:sp>
        <p:nvSpPr>
          <p:cNvPr id="3" name="Content Placeholder 2">
            <a:extLst>
              <a:ext uri="{FF2B5EF4-FFF2-40B4-BE49-F238E27FC236}">
                <a16:creationId xmlns:a16="http://schemas.microsoft.com/office/drawing/2014/main" id="{52F6C80F-AAA2-F689-E937-9161C9C76F81}"/>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Pandas is a Python library used for working with data sets.</a:t>
            </a:r>
          </a:p>
          <a:p>
            <a:pPr algn="l"/>
            <a:r>
              <a:rPr lang="en-US" b="0" i="0" dirty="0">
                <a:solidFill>
                  <a:srgbClr val="000000"/>
                </a:solidFill>
                <a:effectLst/>
                <a:latin typeface="Verdana" panose="020B0604030504040204" pitchFamily="34" charset="0"/>
              </a:rPr>
              <a:t>It has functions for analyzing, cleaning, exploring, and manipulating data.</a:t>
            </a:r>
          </a:p>
          <a:p>
            <a:pPr algn="l"/>
            <a:r>
              <a:rPr lang="en-US" b="0" i="0" dirty="0">
                <a:solidFill>
                  <a:srgbClr val="000000"/>
                </a:solidFill>
                <a:effectLst/>
                <a:latin typeface="Verdana" panose="020B0604030504040204" pitchFamily="34" charset="0"/>
              </a:rPr>
              <a:t>The name "Pandas" has a reference to both "Panel Data", and "Python Data Analysis" and was created by Wes McKinney in 2008.</a:t>
            </a:r>
          </a:p>
          <a:p>
            <a:endParaRPr lang="en-IN" dirty="0"/>
          </a:p>
        </p:txBody>
      </p:sp>
    </p:spTree>
    <p:extLst>
      <p:ext uri="{BB962C8B-B14F-4D97-AF65-F5344CB8AC3E}">
        <p14:creationId xmlns:p14="http://schemas.microsoft.com/office/powerpoint/2010/main" val="132275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37EF6-BCBE-E870-4FE2-971B55A4B91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167E91C-E81F-7204-6CA5-2523163DA2D0}"/>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Segoe UI" panose="020B0502040204020203" pitchFamily="34" charset="0"/>
              </a:rPr>
              <a:t>Read JSON</a:t>
            </a:r>
          </a:p>
          <a:p>
            <a:pPr algn="l"/>
            <a:r>
              <a:rPr lang="en-US" b="0" i="0" dirty="0">
                <a:solidFill>
                  <a:srgbClr val="000000"/>
                </a:solidFill>
                <a:effectLst/>
                <a:latin typeface="Verdana" panose="020B0604030504040204" pitchFamily="34" charset="0"/>
              </a:rPr>
              <a:t>Big data sets are often stored, or extracted as JSON.</a:t>
            </a:r>
          </a:p>
          <a:p>
            <a:pPr algn="l"/>
            <a:r>
              <a:rPr lang="en-US" b="0" i="0" dirty="0">
                <a:solidFill>
                  <a:srgbClr val="000000"/>
                </a:solidFill>
                <a:effectLst/>
                <a:latin typeface="Verdana" panose="020B0604030504040204" pitchFamily="34" charset="0"/>
              </a:rPr>
              <a:t>JSON is plain text, but has the format of an object, and is well known in the world of programming, including Pandas.</a:t>
            </a:r>
          </a:p>
          <a:p>
            <a:pPr algn="l"/>
            <a:r>
              <a:rPr lang="en-US" b="0" i="0" dirty="0">
                <a:solidFill>
                  <a:srgbClr val="000000"/>
                </a:solidFill>
                <a:effectLst/>
                <a:latin typeface="Verdana" panose="020B0604030504040204" pitchFamily="34" charset="0"/>
              </a:rPr>
              <a:t>In our examples we will be using a JSON file called '</a:t>
            </a:r>
            <a:r>
              <a:rPr lang="en-US" b="0" i="0" dirty="0" err="1">
                <a:solidFill>
                  <a:srgbClr val="000000"/>
                </a:solidFill>
                <a:effectLst/>
                <a:latin typeface="Verdana" panose="020B0604030504040204" pitchFamily="34" charset="0"/>
              </a:rPr>
              <a:t>data.json</a:t>
            </a:r>
            <a:r>
              <a:rPr lang="en-US" b="0" i="0" dirty="0">
                <a:solidFill>
                  <a:srgbClr val="000000"/>
                </a:solidFill>
                <a:effectLst/>
                <a:latin typeface="Verdana" panose="020B0604030504040204" pitchFamily="34" charset="0"/>
              </a:rPr>
              <a:t>'.</a:t>
            </a:r>
          </a:p>
          <a:p>
            <a:r>
              <a:rPr lang="en-IN" dirty="0">
                <a:hlinkClick r:id="rId2"/>
              </a:rPr>
              <a:t>https://www.w3schools.com/python/pandas/data.js</a:t>
            </a:r>
            <a:endParaRPr lang="en-IN" dirty="0"/>
          </a:p>
          <a:p>
            <a:pPr algn="l"/>
            <a:r>
              <a:rPr lang="en-IN" b="0" i="0" dirty="0">
                <a:solidFill>
                  <a:srgbClr val="000000"/>
                </a:solidFill>
                <a:effectLst/>
                <a:latin typeface="Verdana" panose="020B0604030504040204" pitchFamily="34" charset="0"/>
              </a:rPr>
              <a:t>Load the JSON file into a </a:t>
            </a:r>
            <a:r>
              <a:rPr lang="en-IN" b="0" i="0" dirty="0" err="1">
                <a:solidFill>
                  <a:srgbClr val="000000"/>
                </a:solidFill>
                <a:effectLst/>
                <a:latin typeface="Verdana" panose="020B0604030504040204" pitchFamily="34" charset="0"/>
              </a:rPr>
              <a:t>DataFrame</a:t>
            </a:r>
            <a:r>
              <a:rPr lang="en-IN" b="0" i="0" dirty="0">
                <a:solidFill>
                  <a:srgbClr val="000000"/>
                </a:solidFill>
                <a:effectLst/>
                <a:latin typeface="Verdana" panose="020B0604030504040204" pitchFamily="34" charset="0"/>
              </a:rPr>
              <a:t>:</a:t>
            </a:r>
          </a:p>
          <a:p>
            <a:pPr algn="l"/>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pd.read_json</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a:t>
            </a:r>
            <a:r>
              <a:rPr lang="en-IN" b="0" i="0" dirty="0" err="1">
                <a:solidFill>
                  <a:srgbClr val="A52A2A"/>
                </a:solidFill>
                <a:effectLst/>
                <a:latin typeface="Consolas" panose="020B0609020204030204" pitchFamily="49" charset="0"/>
              </a:rPr>
              <a:t>data.json</a:t>
            </a:r>
            <a:r>
              <a:rPr lang="en-IN" b="0" i="0" dirty="0">
                <a:solidFill>
                  <a:srgbClr val="A52A2A"/>
                </a:solidFill>
                <a:effectLst/>
                <a:latin typeface="Consolas" panose="020B0609020204030204" pitchFamily="49" charset="0"/>
              </a:rPr>
              <a:t>'</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df.to_string</a:t>
            </a:r>
            <a:r>
              <a:rPr lang="en-IN" b="0" i="0" dirty="0">
                <a:solidFill>
                  <a:srgbClr val="000000"/>
                </a:solidFill>
                <a:effectLst/>
                <a:latin typeface="Consolas" panose="020B0609020204030204" pitchFamily="49" charset="0"/>
              </a:rPr>
              <a:t>()) </a:t>
            </a:r>
          </a:p>
          <a:p>
            <a:endParaRPr lang="en-IN" dirty="0"/>
          </a:p>
        </p:txBody>
      </p:sp>
      <p:pic>
        <p:nvPicPr>
          <p:cNvPr id="5" name="Picture 4">
            <a:extLst>
              <a:ext uri="{FF2B5EF4-FFF2-40B4-BE49-F238E27FC236}">
                <a16:creationId xmlns:a16="http://schemas.microsoft.com/office/drawing/2014/main" id="{4005227A-7736-F48E-22DB-76C5CB408BD5}"/>
              </a:ext>
            </a:extLst>
          </p:cNvPr>
          <p:cNvPicPr>
            <a:picLocks noChangeAspect="1"/>
          </p:cNvPicPr>
          <p:nvPr/>
        </p:nvPicPr>
        <p:blipFill rotWithShape="1">
          <a:blip r:embed="rId3"/>
          <a:srcRect l="50000" t="31860" r="21211" b="16632"/>
          <a:stretch/>
        </p:blipFill>
        <p:spPr>
          <a:xfrm>
            <a:off x="8829584" y="3840480"/>
            <a:ext cx="2759233" cy="2776888"/>
          </a:xfrm>
          <a:prstGeom prst="rect">
            <a:avLst/>
          </a:prstGeom>
        </p:spPr>
      </p:pic>
    </p:spTree>
    <p:extLst>
      <p:ext uri="{BB962C8B-B14F-4D97-AF65-F5344CB8AC3E}">
        <p14:creationId xmlns:p14="http://schemas.microsoft.com/office/powerpoint/2010/main" val="88702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45-4086-A0E0-D9E2-518E9C5A8C6A}"/>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Dictionary as JSON</a:t>
            </a:r>
            <a:endParaRPr lang="en-IN" dirty="0"/>
          </a:p>
        </p:txBody>
      </p:sp>
      <p:sp>
        <p:nvSpPr>
          <p:cNvPr id="3" name="Content Placeholder 2">
            <a:extLst>
              <a:ext uri="{FF2B5EF4-FFF2-40B4-BE49-F238E27FC236}">
                <a16:creationId xmlns:a16="http://schemas.microsoft.com/office/drawing/2014/main" id="{49D7AD22-7B52-50CB-466A-C9032ACFB305}"/>
              </a:ext>
            </a:extLst>
          </p:cNvPr>
          <p:cNvSpPr>
            <a:spLocks noGrp="1"/>
          </p:cNvSpPr>
          <p:nvPr>
            <p:ph idx="1"/>
          </p:nvPr>
        </p:nvSpPr>
        <p:spPr>
          <a:xfrm>
            <a:off x="838200" y="1825624"/>
            <a:ext cx="10515600" cy="5032375"/>
          </a:xfrm>
        </p:spPr>
        <p:txBody>
          <a:bodyPr>
            <a:normAutofit fontScale="32500" lnSpcReduction="20000"/>
          </a:bodyPr>
          <a:lstStyle/>
          <a:p>
            <a:pPr algn="l"/>
            <a:r>
              <a:rPr lang="en-US" b="0" i="0" dirty="0">
                <a:solidFill>
                  <a:srgbClr val="000000"/>
                </a:solidFill>
                <a:effectLst/>
                <a:latin typeface="Verdana" panose="020B0604030504040204" pitchFamily="34" charset="0"/>
              </a:rPr>
              <a:t>JSON objects have the same format as Python dictionaries.</a:t>
            </a:r>
          </a:p>
          <a:p>
            <a:pPr algn="l"/>
            <a:r>
              <a:rPr lang="en-US" b="0" i="0" dirty="0">
                <a:solidFill>
                  <a:srgbClr val="000000"/>
                </a:solidFill>
                <a:effectLst/>
                <a:latin typeface="Verdana" panose="020B0604030504040204" pitchFamily="34" charset="0"/>
              </a:rPr>
              <a:t>If your JSON code is not in a file, but in a Python Dictionary, you can load it into a </a:t>
            </a:r>
            <a:r>
              <a:rPr lang="en-US" b="0" i="0" dirty="0" err="1">
                <a:solidFill>
                  <a:srgbClr val="000000"/>
                </a:solidFill>
                <a:effectLst/>
                <a:latin typeface="Verdana" panose="020B0604030504040204" pitchFamily="34" charset="0"/>
              </a:rPr>
              <a:t>DataFrame</a:t>
            </a:r>
            <a:r>
              <a:rPr lang="en-US" b="0" i="0" dirty="0">
                <a:solidFill>
                  <a:srgbClr val="000000"/>
                </a:solidFill>
                <a:effectLst/>
                <a:latin typeface="Verdana" panose="020B0604030504040204" pitchFamily="34" charset="0"/>
              </a:rPr>
              <a:t> directly:</a:t>
            </a:r>
          </a:p>
          <a:p>
            <a:pPr algn="l"/>
            <a:r>
              <a:rPr lang="en-IN" b="0" i="0" dirty="0">
                <a:solidFill>
                  <a:srgbClr val="000000"/>
                </a:solidFill>
                <a:effectLst/>
                <a:latin typeface="Verdana" panose="020B0604030504040204" pitchFamily="34" charset="0"/>
              </a:rPr>
              <a:t>Load a Python Dictionary into a </a:t>
            </a:r>
            <a:r>
              <a:rPr lang="en-IN" b="0" i="0" dirty="0" err="1">
                <a:solidFill>
                  <a:srgbClr val="000000"/>
                </a:solidFill>
                <a:effectLst/>
                <a:latin typeface="Verdana" panose="020B0604030504040204" pitchFamily="34" charset="0"/>
              </a:rPr>
              <a:t>DataFrame</a:t>
            </a:r>
            <a:r>
              <a:rPr lang="en-IN" b="0" i="0" dirty="0">
                <a:solidFill>
                  <a:srgbClr val="000000"/>
                </a:solidFill>
                <a:effectLst/>
                <a:latin typeface="Verdana" panose="020B0604030504040204" pitchFamily="34" charset="0"/>
              </a:rPr>
              <a:t>:</a:t>
            </a:r>
          </a:p>
          <a:p>
            <a:pPr algn="l"/>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data =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"Duration"</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"0"</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60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60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60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45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"4"</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45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"5"</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60</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"Pulse"</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"0"</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117</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103</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109</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"4"</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117</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"5"</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102</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a:t>
            </a:r>
            <a:r>
              <a:rPr lang="en-IN" b="0" i="0" dirty="0" err="1">
                <a:solidFill>
                  <a:srgbClr val="A52A2A"/>
                </a:solidFill>
                <a:effectLst/>
                <a:latin typeface="Consolas" panose="020B0609020204030204" pitchFamily="49" charset="0"/>
              </a:rPr>
              <a:t>Maxpulse</a:t>
            </a:r>
            <a:r>
              <a:rPr lang="en-IN" b="0" i="0" dirty="0">
                <a:solidFill>
                  <a:srgbClr val="A52A2A"/>
                </a:solidFill>
                <a:effectLst/>
                <a:latin typeface="Consolas" panose="020B0609020204030204" pitchFamily="49" charset="0"/>
              </a:rPr>
              <a:t>"</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"0"</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130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145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135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175</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"4"</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148</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"5"</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127</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"0"</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409</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"1"</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479</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340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"3"</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282</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"4"</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406</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"5"</a:t>
            </a:r>
            <a:r>
              <a:rPr lang="en-IN" b="0" i="0" dirty="0">
                <a:solidFill>
                  <a:srgbClr val="000000"/>
                </a:solidFill>
                <a:effectLst/>
                <a:latin typeface="Consolas" panose="020B0609020204030204" pitchFamily="49" charset="0"/>
              </a:rPr>
              <a:t>:</a:t>
            </a:r>
            <a:r>
              <a:rPr lang="en-IN" b="0" i="0" dirty="0">
                <a:solidFill>
                  <a:srgbClr val="FF0000"/>
                </a:solidFill>
                <a:effectLst/>
                <a:latin typeface="Consolas" panose="020B0609020204030204" pitchFamily="49" charset="0"/>
              </a:rPr>
              <a:t>300</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  }</a:t>
            </a: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pd.DataFrame</a:t>
            </a:r>
            <a:r>
              <a:rPr lang="en-IN" b="0" i="0" dirty="0">
                <a:solidFill>
                  <a:srgbClr val="000000"/>
                </a:solidFill>
                <a:effectLst/>
                <a:latin typeface="Consolas" panose="020B0609020204030204" pitchFamily="49" charset="0"/>
              </a:rPr>
              <a:t>(data)</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a:t>
            </a:r>
          </a:p>
          <a:p>
            <a:pPr marL="0" indent="0" algn="l">
              <a:buNone/>
            </a:pPr>
            <a:endParaRPr lang="en-IN"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83773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F902-64B3-9569-EA7C-543D06A687B6}"/>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Pandas - </a:t>
            </a:r>
            <a:r>
              <a:rPr lang="en-IN" b="0" i="0" dirty="0" err="1">
                <a:solidFill>
                  <a:srgbClr val="000000"/>
                </a:solidFill>
                <a:effectLst/>
                <a:latin typeface="Segoe UI" panose="020B0502040204020203" pitchFamily="34" charset="0"/>
              </a:rPr>
              <a:t>Analyzing</a:t>
            </a:r>
            <a:r>
              <a:rPr lang="en-IN" b="0" i="0" dirty="0">
                <a:solidFill>
                  <a:srgbClr val="000000"/>
                </a:solidFill>
                <a:effectLst/>
                <a:latin typeface="Segoe UI" panose="020B0502040204020203" pitchFamily="34" charset="0"/>
              </a:rPr>
              <a:t> </a:t>
            </a:r>
            <a:r>
              <a:rPr lang="en-IN" b="0" i="0" dirty="0" err="1">
                <a:solidFill>
                  <a:srgbClr val="000000"/>
                </a:solidFill>
                <a:effectLst/>
                <a:latin typeface="Segoe UI" panose="020B0502040204020203" pitchFamily="34" charset="0"/>
              </a:rPr>
              <a:t>DataFrames</a:t>
            </a:r>
            <a:endParaRPr lang="en-IN" dirty="0"/>
          </a:p>
        </p:txBody>
      </p:sp>
      <p:sp>
        <p:nvSpPr>
          <p:cNvPr id="3" name="Content Placeholder 2">
            <a:extLst>
              <a:ext uri="{FF2B5EF4-FFF2-40B4-BE49-F238E27FC236}">
                <a16:creationId xmlns:a16="http://schemas.microsoft.com/office/drawing/2014/main" id="{DB39EEDD-97AD-7560-BD04-F01A8A8F678A}"/>
              </a:ext>
            </a:extLst>
          </p:cNvPr>
          <p:cNvSpPr>
            <a:spLocks noGrp="1"/>
          </p:cNvSpPr>
          <p:nvPr>
            <p:ph idx="1"/>
          </p:nvPr>
        </p:nvSpPr>
        <p:spPr/>
        <p:txBody>
          <a:bodyPr>
            <a:normAutofit fontScale="85000" lnSpcReduction="20000"/>
          </a:bodyPr>
          <a:lstStyle/>
          <a:p>
            <a:r>
              <a:rPr lang="en-US" dirty="0"/>
              <a:t>Viewing the Data</a:t>
            </a:r>
          </a:p>
          <a:p>
            <a:r>
              <a:rPr lang="en-US" dirty="0"/>
              <a:t>One of the most used method for getting a quick overview of the </a:t>
            </a:r>
            <a:r>
              <a:rPr lang="en-US" dirty="0" err="1"/>
              <a:t>DataFrame</a:t>
            </a:r>
            <a:r>
              <a:rPr lang="en-US" dirty="0"/>
              <a:t>, is the head() method.</a:t>
            </a:r>
          </a:p>
          <a:p>
            <a:r>
              <a:rPr lang="en-US" dirty="0"/>
              <a:t>The head() method returns the headers and a specified number of rows, starting from the top.</a:t>
            </a:r>
          </a:p>
          <a:p>
            <a:r>
              <a:rPr lang="en-US" dirty="0"/>
              <a:t>Get a quick overview by printing the first 10 rows of the </a:t>
            </a:r>
            <a:r>
              <a:rPr lang="en-US" dirty="0" err="1"/>
              <a:t>DataFrame</a:t>
            </a:r>
            <a:r>
              <a:rPr lang="en-US" dirty="0"/>
              <a:t>:</a:t>
            </a:r>
          </a:p>
          <a:p>
            <a:endParaRPr lang="en-US" dirty="0"/>
          </a:p>
          <a:p>
            <a:r>
              <a:rPr lang="en-US" dirty="0"/>
              <a:t>import pandas as pd</a:t>
            </a:r>
          </a:p>
          <a:p>
            <a:endParaRPr lang="en-US" dirty="0"/>
          </a:p>
          <a:p>
            <a:r>
              <a:rPr lang="en-US" dirty="0" err="1"/>
              <a:t>df</a:t>
            </a:r>
            <a:r>
              <a:rPr lang="en-US" dirty="0"/>
              <a:t> = </a:t>
            </a:r>
            <a:r>
              <a:rPr lang="en-US" dirty="0" err="1"/>
              <a:t>pd.read_csv</a:t>
            </a:r>
            <a:r>
              <a:rPr lang="en-US" dirty="0"/>
              <a:t>('data.csv')</a:t>
            </a:r>
          </a:p>
          <a:p>
            <a:endParaRPr lang="en-US" dirty="0"/>
          </a:p>
          <a:p>
            <a:r>
              <a:rPr lang="en-US" dirty="0"/>
              <a:t>print(</a:t>
            </a:r>
            <a:r>
              <a:rPr lang="en-US" dirty="0" err="1"/>
              <a:t>df.head</a:t>
            </a:r>
            <a:r>
              <a:rPr lang="en-US" dirty="0"/>
              <a:t>(10))</a:t>
            </a:r>
            <a:endParaRPr lang="en-IN" dirty="0"/>
          </a:p>
        </p:txBody>
      </p:sp>
    </p:spTree>
    <p:extLst>
      <p:ext uri="{BB962C8B-B14F-4D97-AF65-F5344CB8AC3E}">
        <p14:creationId xmlns:p14="http://schemas.microsoft.com/office/powerpoint/2010/main" val="4050761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31D1-C0DC-835B-432A-6AA5CE270B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5838A6-AD13-0346-F8BC-F396D0A45FC5}"/>
              </a:ext>
            </a:extLst>
          </p:cNvPr>
          <p:cNvSpPr>
            <a:spLocks noGrp="1"/>
          </p:cNvSpPr>
          <p:nvPr>
            <p:ph idx="1"/>
          </p:nvPr>
        </p:nvSpPr>
        <p:spPr/>
        <p:txBody>
          <a:bodyPr>
            <a:normAutofit fontScale="92500"/>
          </a:bodyPr>
          <a:lstStyle/>
          <a:p>
            <a:r>
              <a:rPr lang="en-US" dirty="0"/>
              <a:t>There is also a tail() method for viewing the last rows of the </a:t>
            </a:r>
            <a:r>
              <a:rPr lang="en-US" dirty="0" err="1"/>
              <a:t>DataFrame</a:t>
            </a:r>
            <a:r>
              <a:rPr lang="en-US" dirty="0"/>
              <a:t>.</a:t>
            </a:r>
          </a:p>
          <a:p>
            <a:endParaRPr lang="en-US" dirty="0"/>
          </a:p>
          <a:p>
            <a:r>
              <a:rPr lang="en-US" dirty="0"/>
              <a:t>The tail() method returns the headers and a specified number of rows, starting from the bottom.</a:t>
            </a:r>
          </a:p>
          <a:p>
            <a:endParaRPr lang="en-US" dirty="0"/>
          </a:p>
          <a:p>
            <a:r>
              <a:rPr lang="en-US" dirty="0"/>
              <a:t>Example</a:t>
            </a:r>
          </a:p>
          <a:p>
            <a:r>
              <a:rPr lang="en-US" dirty="0"/>
              <a:t>Print the last 5 rows of the </a:t>
            </a:r>
            <a:r>
              <a:rPr lang="en-US" dirty="0" err="1"/>
              <a:t>DataFrame</a:t>
            </a:r>
            <a:r>
              <a:rPr lang="en-US" dirty="0"/>
              <a:t>:</a:t>
            </a:r>
          </a:p>
          <a:p>
            <a:endParaRPr lang="en-US" dirty="0"/>
          </a:p>
          <a:p>
            <a:r>
              <a:rPr lang="en-US" dirty="0"/>
              <a:t>print(</a:t>
            </a:r>
            <a:r>
              <a:rPr lang="en-US" dirty="0" err="1"/>
              <a:t>df.tail</a:t>
            </a:r>
            <a:r>
              <a:rPr lang="en-US" dirty="0"/>
              <a:t>()) </a:t>
            </a:r>
            <a:endParaRPr lang="en-IN" dirty="0"/>
          </a:p>
        </p:txBody>
      </p:sp>
    </p:spTree>
    <p:extLst>
      <p:ext uri="{BB962C8B-B14F-4D97-AF65-F5344CB8AC3E}">
        <p14:creationId xmlns:p14="http://schemas.microsoft.com/office/powerpoint/2010/main" val="367831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1E51C-2C8B-A796-A337-908137C082D8}"/>
              </a:ext>
            </a:extLst>
          </p:cNvPr>
          <p:cNvSpPr>
            <a:spLocks noGrp="1"/>
          </p:cNvSpPr>
          <p:nvPr>
            <p:ph type="title"/>
          </p:nvPr>
        </p:nvSpPr>
        <p:spPr/>
        <p:txBody>
          <a:bodyPr/>
          <a:lstStyle/>
          <a:p>
            <a:r>
              <a:rPr lang="en-US" dirty="0"/>
              <a:t>Info About the Data</a:t>
            </a:r>
            <a:endParaRPr lang="en-IN" dirty="0"/>
          </a:p>
        </p:txBody>
      </p:sp>
      <p:sp>
        <p:nvSpPr>
          <p:cNvPr id="3" name="Content Placeholder 2">
            <a:extLst>
              <a:ext uri="{FF2B5EF4-FFF2-40B4-BE49-F238E27FC236}">
                <a16:creationId xmlns:a16="http://schemas.microsoft.com/office/drawing/2014/main" id="{C6FBECC9-B0C5-D1F1-8B00-A33B9517A9E6}"/>
              </a:ext>
            </a:extLst>
          </p:cNvPr>
          <p:cNvSpPr>
            <a:spLocks noGrp="1"/>
          </p:cNvSpPr>
          <p:nvPr>
            <p:ph idx="1"/>
          </p:nvPr>
        </p:nvSpPr>
        <p:spPr>
          <a:xfrm>
            <a:off x="838200" y="1825625"/>
            <a:ext cx="6496251" cy="4351338"/>
          </a:xfrm>
        </p:spPr>
        <p:txBody>
          <a:bodyPr>
            <a:normAutofit fontScale="62500" lnSpcReduction="20000"/>
          </a:bodyPr>
          <a:lstStyle/>
          <a:p>
            <a:r>
              <a:rPr lang="en-US" dirty="0"/>
              <a:t>The </a:t>
            </a:r>
            <a:r>
              <a:rPr lang="en-US" dirty="0" err="1"/>
              <a:t>DataFrames</a:t>
            </a:r>
            <a:r>
              <a:rPr lang="en-US" dirty="0"/>
              <a:t> object has a method called info(), that gives you more information about the data set.</a:t>
            </a:r>
          </a:p>
          <a:p>
            <a:r>
              <a:rPr lang="en-US" dirty="0"/>
              <a:t>Print information about the data:</a:t>
            </a:r>
          </a:p>
          <a:p>
            <a:r>
              <a:rPr lang="en-US" dirty="0"/>
              <a:t>print(df.info()) </a:t>
            </a:r>
          </a:p>
          <a:p>
            <a:r>
              <a:rPr lang="en-US" dirty="0"/>
              <a:t>The info() method also tells us how many Non-Null values there are present in each column, and in our data set it seems like there are 164 of 169 Non-Null values in the "Calories" column.</a:t>
            </a:r>
          </a:p>
          <a:p>
            <a:endParaRPr lang="en-US" dirty="0"/>
          </a:p>
          <a:p>
            <a:r>
              <a:rPr lang="en-US" dirty="0"/>
              <a:t>Which means that there are 5 rows with no value at all, in the "Calories" column, for whatever reason.</a:t>
            </a:r>
          </a:p>
          <a:p>
            <a:endParaRPr lang="en-US" dirty="0"/>
          </a:p>
          <a:p>
            <a:r>
              <a:rPr lang="en-US" dirty="0"/>
              <a:t>Empty values, or Null values, can be bad when analyzing data, and you should consider removing rows with empty values. This is a step towards what is called cleaning data, and you will learn more about that in the next chapters.</a:t>
            </a:r>
            <a:endParaRPr lang="en-IN" dirty="0"/>
          </a:p>
        </p:txBody>
      </p:sp>
      <p:pic>
        <p:nvPicPr>
          <p:cNvPr id="5" name="Picture 4">
            <a:extLst>
              <a:ext uri="{FF2B5EF4-FFF2-40B4-BE49-F238E27FC236}">
                <a16:creationId xmlns:a16="http://schemas.microsoft.com/office/drawing/2014/main" id="{92E334E5-3922-8CAD-D37C-AB8DD12490F2}"/>
              </a:ext>
            </a:extLst>
          </p:cNvPr>
          <p:cNvPicPr>
            <a:picLocks noChangeAspect="1"/>
          </p:cNvPicPr>
          <p:nvPr/>
        </p:nvPicPr>
        <p:blipFill rotWithShape="1">
          <a:blip r:embed="rId2"/>
          <a:srcRect l="20290" t="24652" r="52316" b="37263"/>
          <a:stretch/>
        </p:blipFill>
        <p:spPr>
          <a:xfrm>
            <a:off x="7430703" y="1633854"/>
            <a:ext cx="4591251" cy="3590291"/>
          </a:xfrm>
          <a:prstGeom prst="rect">
            <a:avLst/>
          </a:prstGeom>
        </p:spPr>
      </p:pic>
    </p:spTree>
    <p:extLst>
      <p:ext uri="{BB962C8B-B14F-4D97-AF65-F5344CB8AC3E}">
        <p14:creationId xmlns:p14="http://schemas.microsoft.com/office/powerpoint/2010/main" val="92702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3DED-EFDF-6198-3418-F7B1D9D4AB91}"/>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Data Cleaning</a:t>
            </a:r>
            <a:endParaRPr lang="en-IN" dirty="0"/>
          </a:p>
        </p:txBody>
      </p:sp>
      <p:sp>
        <p:nvSpPr>
          <p:cNvPr id="3" name="Content Placeholder 2">
            <a:extLst>
              <a:ext uri="{FF2B5EF4-FFF2-40B4-BE49-F238E27FC236}">
                <a16:creationId xmlns:a16="http://schemas.microsoft.com/office/drawing/2014/main" id="{D47FEFF2-4C6E-ED42-C5CD-5531E2F3DB58}"/>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Data cleaning means fixing bad data in your data set.</a:t>
            </a:r>
          </a:p>
          <a:p>
            <a:pPr algn="l"/>
            <a:r>
              <a:rPr lang="en-US" b="0" i="0" dirty="0">
                <a:solidFill>
                  <a:srgbClr val="000000"/>
                </a:solidFill>
                <a:effectLst/>
                <a:latin typeface="Verdana" panose="020B0604030504040204" pitchFamily="34" charset="0"/>
              </a:rPr>
              <a:t>Bad data could be:</a:t>
            </a:r>
          </a:p>
          <a:p>
            <a:pPr algn="l">
              <a:buFont typeface="Arial" panose="020B0604020202020204" pitchFamily="34" charset="0"/>
              <a:buChar char="•"/>
            </a:pPr>
            <a:r>
              <a:rPr lang="en-US" b="0" i="0" dirty="0">
                <a:solidFill>
                  <a:srgbClr val="000000"/>
                </a:solidFill>
                <a:effectLst/>
                <a:latin typeface="Verdana" panose="020B0604030504040204" pitchFamily="34" charset="0"/>
              </a:rPr>
              <a:t>Empty cells</a:t>
            </a:r>
          </a:p>
          <a:p>
            <a:pPr algn="l">
              <a:buFont typeface="Arial" panose="020B0604020202020204" pitchFamily="34" charset="0"/>
              <a:buChar char="•"/>
            </a:pPr>
            <a:r>
              <a:rPr lang="en-US" b="0" i="0" dirty="0">
                <a:solidFill>
                  <a:srgbClr val="000000"/>
                </a:solidFill>
                <a:effectLst/>
                <a:latin typeface="Verdana" panose="020B0604030504040204" pitchFamily="34" charset="0"/>
              </a:rPr>
              <a:t>Data in wrong format</a:t>
            </a:r>
          </a:p>
          <a:p>
            <a:pPr algn="l">
              <a:buFont typeface="Arial" panose="020B0604020202020204" pitchFamily="34" charset="0"/>
              <a:buChar char="•"/>
            </a:pPr>
            <a:r>
              <a:rPr lang="en-US" b="0" i="0" dirty="0">
                <a:solidFill>
                  <a:srgbClr val="000000"/>
                </a:solidFill>
                <a:effectLst/>
                <a:latin typeface="Verdana" panose="020B0604030504040204" pitchFamily="34" charset="0"/>
              </a:rPr>
              <a:t>Wrong data</a:t>
            </a:r>
          </a:p>
          <a:p>
            <a:pPr algn="l">
              <a:buFont typeface="Arial" panose="020B0604020202020204" pitchFamily="34" charset="0"/>
              <a:buChar char="•"/>
            </a:pPr>
            <a:r>
              <a:rPr lang="en-US" b="0" i="0" dirty="0">
                <a:solidFill>
                  <a:srgbClr val="000000"/>
                </a:solidFill>
                <a:effectLst/>
                <a:latin typeface="Verdana" panose="020B0604030504040204" pitchFamily="34" charset="0"/>
              </a:rPr>
              <a:t>Duplicates</a:t>
            </a:r>
          </a:p>
          <a:p>
            <a:endParaRPr lang="en-IN" dirty="0"/>
          </a:p>
        </p:txBody>
      </p:sp>
    </p:spTree>
    <p:extLst>
      <p:ext uri="{BB962C8B-B14F-4D97-AF65-F5344CB8AC3E}">
        <p14:creationId xmlns:p14="http://schemas.microsoft.com/office/powerpoint/2010/main" val="3108739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08B6F-9511-6900-D060-7FD77CBAEB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C27CE8-F29F-E418-7BF3-EFAE1E96101D}"/>
              </a:ext>
            </a:extLst>
          </p:cNvPr>
          <p:cNvSpPr>
            <a:spLocks noGrp="1"/>
          </p:cNvSpPr>
          <p:nvPr>
            <p:ph idx="1"/>
          </p:nvPr>
        </p:nvSpPr>
        <p:spPr>
          <a:xfrm>
            <a:off x="838200" y="1825625"/>
            <a:ext cx="7275897" cy="4351338"/>
          </a:xfrm>
        </p:spPr>
        <p:txBody>
          <a:bodyPr>
            <a:normAutofit/>
          </a:bodyPr>
          <a:lstStyle/>
          <a:p>
            <a:pPr>
              <a:lnSpc>
                <a:spcPct val="110000"/>
              </a:lnSpc>
            </a:pPr>
            <a:r>
              <a:rPr lang="en-US" dirty="0"/>
              <a:t>The data set contains some empty cells ("Date" in row 22, and "Calories" in row 18 and 28).</a:t>
            </a:r>
          </a:p>
          <a:p>
            <a:pPr>
              <a:lnSpc>
                <a:spcPct val="110000"/>
              </a:lnSpc>
            </a:pPr>
            <a:r>
              <a:rPr lang="en-US" dirty="0"/>
              <a:t>The data set contains wrong format ("Date" in row 26).</a:t>
            </a:r>
          </a:p>
          <a:p>
            <a:pPr>
              <a:lnSpc>
                <a:spcPct val="110000"/>
              </a:lnSpc>
            </a:pPr>
            <a:r>
              <a:rPr lang="en-US" dirty="0"/>
              <a:t>The data set contains wrong data ("Duration" in row 7).</a:t>
            </a:r>
          </a:p>
          <a:p>
            <a:pPr>
              <a:lnSpc>
                <a:spcPct val="110000"/>
              </a:lnSpc>
            </a:pPr>
            <a:r>
              <a:rPr lang="en-US" dirty="0"/>
              <a:t>The data set contains duplicates (row 11 and 12).</a:t>
            </a:r>
            <a:endParaRPr lang="en-IN" dirty="0"/>
          </a:p>
        </p:txBody>
      </p:sp>
      <p:pic>
        <p:nvPicPr>
          <p:cNvPr id="5" name="Picture 4">
            <a:extLst>
              <a:ext uri="{FF2B5EF4-FFF2-40B4-BE49-F238E27FC236}">
                <a16:creationId xmlns:a16="http://schemas.microsoft.com/office/drawing/2014/main" id="{9F89209A-9F63-04C0-C8FE-D8FF6E970D0A}"/>
              </a:ext>
            </a:extLst>
          </p:cNvPr>
          <p:cNvPicPr>
            <a:picLocks noChangeAspect="1"/>
          </p:cNvPicPr>
          <p:nvPr/>
        </p:nvPicPr>
        <p:blipFill rotWithShape="1">
          <a:blip r:embed="rId2"/>
          <a:srcRect l="13750" t="15158" r="61789" b="14526"/>
          <a:stretch/>
        </p:blipFill>
        <p:spPr>
          <a:xfrm>
            <a:off x="8202329" y="1222408"/>
            <a:ext cx="2982227" cy="4822257"/>
          </a:xfrm>
          <a:prstGeom prst="rect">
            <a:avLst/>
          </a:prstGeom>
        </p:spPr>
      </p:pic>
    </p:spTree>
    <p:extLst>
      <p:ext uri="{BB962C8B-B14F-4D97-AF65-F5344CB8AC3E}">
        <p14:creationId xmlns:p14="http://schemas.microsoft.com/office/powerpoint/2010/main" val="319568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4578-05C0-2415-4030-B27280C5FA0B}"/>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Remove Rows</a:t>
            </a:r>
            <a:endParaRPr lang="en-IN" dirty="0"/>
          </a:p>
        </p:txBody>
      </p:sp>
      <p:sp>
        <p:nvSpPr>
          <p:cNvPr id="3" name="Content Placeholder 2">
            <a:extLst>
              <a:ext uri="{FF2B5EF4-FFF2-40B4-BE49-F238E27FC236}">
                <a16:creationId xmlns:a16="http://schemas.microsoft.com/office/drawing/2014/main" id="{AAC23957-2975-5B56-00F2-050EFE86C9A6}"/>
              </a:ext>
            </a:extLst>
          </p:cNvPr>
          <p:cNvSpPr>
            <a:spLocks noGrp="1"/>
          </p:cNvSpPr>
          <p:nvPr>
            <p:ph idx="1"/>
          </p:nvPr>
        </p:nvSpPr>
        <p:spPr/>
        <p:txBody>
          <a:bodyPr>
            <a:normAutofit fontScale="85000" lnSpcReduction="20000"/>
          </a:bodyPr>
          <a:lstStyle/>
          <a:p>
            <a:pPr algn="l"/>
            <a:r>
              <a:rPr lang="en-US" b="0" i="0" dirty="0">
                <a:solidFill>
                  <a:srgbClr val="000000"/>
                </a:solidFill>
                <a:effectLst/>
                <a:latin typeface="Verdana" panose="020B0604030504040204" pitchFamily="34" charset="0"/>
              </a:rPr>
              <a:t>One way to deal with empty cells is to remove rows that contain empty cells.</a:t>
            </a:r>
          </a:p>
          <a:p>
            <a:pPr algn="l">
              <a:lnSpc>
                <a:spcPct val="120000"/>
              </a:lnSpc>
            </a:pPr>
            <a:r>
              <a:rPr lang="en-US" b="0" i="0" dirty="0">
                <a:solidFill>
                  <a:srgbClr val="000000"/>
                </a:solidFill>
                <a:effectLst/>
                <a:latin typeface="Verdana" panose="020B0604030504040204" pitchFamily="34" charset="0"/>
              </a:rPr>
              <a:t>This is usually OK, since data sets can be very big, and removing a few rows will not have a big impact on the result.</a:t>
            </a:r>
          </a:p>
          <a:p>
            <a:pPr algn="l"/>
            <a:r>
              <a:rPr lang="en-US" b="0" i="0" dirty="0">
                <a:solidFill>
                  <a:srgbClr val="000000"/>
                </a:solidFill>
                <a:effectLst/>
                <a:latin typeface="Segoe UI" panose="020B0502040204020203" pitchFamily="34" charset="0"/>
              </a:rPr>
              <a:t>Example</a:t>
            </a:r>
          </a:p>
          <a:p>
            <a:pPr algn="l"/>
            <a:r>
              <a:rPr lang="en-US" b="0" i="0" dirty="0">
                <a:solidFill>
                  <a:srgbClr val="000000"/>
                </a:solidFill>
                <a:effectLst/>
                <a:latin typeface="Verdana" panose="020B0604030504040204" pitchFamily="34" charset="0"/>
              </a:rPr>
              <a:t>Return a new Data Frame with no empty cells:</a:t>
            </a:r>
          </a:p>
          <a:p>
            <a:pPr algn="l"/>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pd.read_csv</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'data.csv'</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new_df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df.dropna</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CD"/>
                </a:solidFill>
                <a:effectLst/>
                <a:latin typeface="Consolas" panose="020B0609020204030204" pitchFamily="49" charset="0"/>
              </a:rPr>
              <a:t>print</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new_df.to_string</a:t>
            </a:r>
            <a:r>
              <a:rPr lang="en-US" b="0" i="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158072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ABC6-BB8E-3BB2-95B7-6F3650A561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376F12-31C0-ECC0-6A92-F03C28B559CB}"/>
              </a:ext>
            </a:extLst>
          </p:cNvPr>
          <p:cNvSpPr>
            <a:spLocks noGrp="1"/>
          </p:cNvSpPr>
          <p:nvPr>
            <p:ph idx="1"/>
          </p:nvPr>
        </p:nvSpPr>
        <p:spPr/>
        <p:txBody>
          <a:bodyPr>
            <a:normAutofit fontScale="92500"/>
          </a:bodyPr>
          <a:lstStyle/>
          <a:p>
            <a:r>
              <a:rPr lang="en-IN" dirty="0"/>
              <a:t>If you want to change the original </a:t>
            </a:r>
            <a:r>
              <a:rPr lang="en-IN" dirty="0" err="1"/>
              <a:t>DataFrame</a:t>
            </a:r>
            <a:r>
              <a:rPr lang="en-IN" dirty="0"/>
              <a:t>, use the </a:t>
            </a:r>
            <a:r>
              <a:rPr lang="en-IN" dirty="0" err="1"/>
              <a:t>inplace</a:t>
            </a:r>
            <a:r>
              <a:rPr lang="en-IN" dirty="0"/>
              <a:t> = True argument:</a:t>
            </a:r>
          </a:p>
          <a:p>
            <a:r>
              <a:rPr lang="en-IN" dirty="0"/>
              <a:t>Remove all rows with NULL values:</a:t>
            </a:r>
          </a:p>
          <a:p>
            <a:r>
              <a:rPr lang="en-IN" dirty="0">
                <a:solidFill>
                  <a:srgbClr val="FF0000"/>
                </a:solidFill>
              </a:rPr>
              <a:t>import pandas as pd</a:t>
            </a: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r>
              <a:rPr lang="en-IN" dirty="0" err="1">
                <a:solidFill>
                  <a:srgbClr val="FF0000"/>
                </a:solidFill>
              </a:rPr>
              <a:t>df.dropna</a:t>
            </a:r>
            <a:r>
              <a:rPr lang="en-IN" dirty="0">
                <a:solidFill>
                  <a:srgbClr val="FF0000"/>
                </a:solidFill>
              </a:rPr>
              <a:t>(</a:t>
            </a:r>
            <a:r>
              <a:rPr lang="en-IN" dirty="0" err="1">
                <a:solidFill>
                  <a:srgbClr val="FF0000"/>
                </a:solidFill>
              </a:rPr>
              <a:t>inplace</a:t>
            </a:r>
            <a:r>
              <a:rPr lang="en-IN" dirty="0">
                <a:solidFill>
                  <a:srgbClr val="FF0000"/>
                </a:solidFill>
              </a:rPr>
              <a:t> = True)</a:t>
            </a:r>
          </a:p>
          <a:p>
            <a:r>
              <a:rPr lang="en-IN" dirty="0">
                <a:solidFill>
                  <a:srgbClr val="FF0000"/>
                </a:solidFill>
              </a:rPr>
              <a:t>print(</a:t>
            </a:r>
            <a:r>
              <a:rPr lang="en-IN" dirty="0" err="1">
                <a:solidFill>
                  <a:srgbClr val="FF0000"/>
                </a:solidFill>
              </a:rPr>
              <a:t>df.to_string</a:t>
            </a:r>
            <a:r>
              <a:rPr lang="en-IN" dirty="0">
                <a:solidFill>
                  <a:srgbClr val="FF0000"/>
                </a:solidFill>
              </a:rPr>
              <a:t>())</a:t>
            </a:r>
          </a:p>
          <a:p>
            <a:pPr>
              <a:lnSpc>
                <a:spcPct val="110000"/>
              </a:lnSpc>
            </a:pPr>
            <a:r>
              <a:rPr lang="en-US" dirty="0"/>
              <a:t>Now, the </a:t>
            </a:r>
            <a:r>
              <a:rPr lang="en-US" dirty="0" err="1"/>
              <a:t>dropna</a:t>
            </a:r>
            <a:r>
              <a:rPr lang="en-US" dirty="0"/>
              <a:t>(</a:t>
            </a:r>
            <a:r>
              <a:rPr lang="en-US" dirty="0" err="1"/>
              <a:t>inplace</a:t>
            </a:r>
            <a:r>
              <a:rPr lang="en-US" dirty="0"/>
              <a:t> = True) will NOT return a new </a:t>
            </a:r>
            <a:r>
              <a:rPr lang="en-US" dirty="0" err="1"/>
              <a:t>DataFrame</a:t>
            </a:r>
            <a:r>
              <a:rPr lang="en-US" dirty="0"/>
              <a:t>, but it will remove all rows </a:t>
            </a:r>
            <a:r>
              <a:rPr lang="en-US" dirty="0" err="1"/>
              <a:t>containg</a:t>
            </a:r>
            <a:r>
              <a:rPr lang="en-US" dirty="0"/>
              <a:t> NULL values from the original </a:t>
            </a:r>
            <a:r>
              <a:rPr lang="en-US" dirty="0" err="1"/>
              <a:t>DataFrame</a:t>
            </a:r>
            <a:r>
              <a:rPr lang="en-US" dirty="0"/>
              <a:t>.</a:t>
            </a:r>
            <a:endParaRPr lang="en-IN" dirty="0"/>
          </a:p>
        </p:txBody>
      </p:sp>
    </p:spTree>
    <p:extLst>
      <p:ext uri="{BB962C8B-B14F-4D97-AF65-F5344CB8AC3E}">
        <p14:creationId xmlns:p14="http://schemas.microsoft.com/office/powerpoint/2010/main" val="166836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4CCD0-5F78-2130-D08A-AD2863EB3200}"/>
              </a:ext>
            </a:extLst>
          </p:cNvPr>
          <p:cNvSpPr>
            <a:spLocks noGrp="1"/>
          </p:cNvSpPr>
          <p:nvPr>
            <p:ph type="title"/>
          </p:nvPr>
        </p:nvSpPr>
        <p:spPr/>
        <p:txBody>
          <a:bodyPr/>
          <a:lstStyle/>
          <a:p>
            <a:r>
              <a:rPr lang="en-US" dirty="0"/>
              <a:t>Replace Empty Values</a:t>
            </a:r>
            <a:endParaRPr lang="en-IN" dirty="0"/>
          </a:p>
        </p:txBody>
      </p:sp>
      <p:sp>
        <p:nvSpPr>
          <p:cNvPr id="3" name="Content Placeholder 2">
            <a:extLst>
              <a:ext uri="{FF2B5EF4-FFF2-40B4-BE49-F238E27FC236}">
                <a16:creationId xmlns:a16="http://schemas.microsoft.com/office/drawing/2014/main" id="{84181835-D53F-726A-B613-A04F3686E1F0}"/>
              </a:ext>
            </a:extLst>
          </p:cNvPr>
          <p:cNvSpPr>
            <a:spLocks noGrp="1"/>
          </p:cNvSpPr>
          <p:nvPr>
            <p:ph idx="1"/>
          </p:nvPr>
        </p:nvSpPr>
        <p:spPr/>
        <p:txBody>
          <a:bodyPr>
            <a:normAutofit fontScale="77500" lnSpcReduction="20000"/>
          </a:bodyPr>
          <a:lstStyle/>
          <a:p>
            <a:r>
              <a:rPr lang="en-US" dirty="0"/>
              <a:t>Another way of dealing with empty cells is to insert a new value instead.</a:t>
            </a:r>
          </a:p>
          <a:p>
            <a:endParaRPr lang="en-US" dirty="0"/>
          </a:p>
          <a:p>
            <a:r>
              <a:rPr lang="en-US" dirty="0"/>
              <a:t>This way you do not have to delete entire rows just because of some empty cells.</a:t>
            </a:r>
          </a:p>
          <a:p>
            <a:endParaRPr lang="en-US" dirty="0"/>
          </a:p>
          <a:p>
            <a:r>
              <a:rPr lang="en-US" dirty="0"/>
              <a:t>The </a:t>
            </a:r>
            <a:r>
              <a:rPr lang="en-US" dirty="0" err="1"/>
              <a:t>fillna</a:t>
            </a:r>
            <a:r>
              <a:rPr lang="en-US" dirty="0"/>
              <a:t>() method allows us to replace empty cells with a value:</a:t>
            </a:r>
          </a:p>
          <a:p>
            <a:r>
              <a:rPr lang="en-US" dirty="0"/>
              <a:t>Replace NULL values with the number 130:</a:t>
            </a:r>
          </a:p>
          <a:p>
            <a:endParaRPr lang="en-US" dirty="0"/>
          </a:p>
          <a:p>
            <a:r>
              <a:rPr lang="en-US" dirty="0">
                <a:solidFill>
                  <a:srgbClr val="FF0000"/>
                </a:solidFill>
              </a:rPr>
              <a:t>import pandas as pd</a:t>
            </a:r>
          </a:p>
          <a:p>
            <a:endParaRPr lang="en-US" dirty="0">
              <a:solidFill>
                <a:srgbClr val="FF0000"/>
              </a:solidFill>
            </a:endParaRPr>
          </a:p>
          <a:p>
            <a:r>
              <a:rPr lang="en-US" dirty="0" err="1">
                <a:solidFill>
                  <a:srgbClr val="FF0000"/>
                </a:solidFill>
              </a:rPr>
              <a:t>df</a:t>
            </a:r>
            <a:r>
              <a:rPr lang="en-US" dirty="0">
                <a:solidFill>
                  <a:srgbClr val="FF0000"/>
                </a:solidFill>
              </a:rPr>
              <a:t> = </a:t>
            </a:r>
            <a:r>
              <a:rPr lang="en-US" dirty="0" err="1">
                <a:solidFill>
                  <a:srgbClr val="FF0000"/>
                </a:solidFill>
              </a:rPr>
              <a:t>pd.read_csv</a:t>
            </a:r>
            <a:r>
              <a:rPr lang="en-US" dirty="0">
                <a:solidFill>
                  <a:srgbClr val="FF0000"/>
                </a:solidFill>
              </a:rPr>
              <a:t>('data.csv')</a:t>
            </a:r>
          </a:p>
          <a:p>
            <a:endParaRPr lang="en-US" dirty="0">
              <a:solidFill>
                <a:srgbClr val="FF0000"/>
              </a:solidFill>
            </a:endParaRPr>
          </a:p>
          <a:p>
            <a:r>
              <a:rPr lang="en-US" dirty="0" err="1">
                <a:solidFill>
                  <a:srgbClr val="FF0000"/>
                </a:solidFill>
              </a:rPr>
              <a:t>df.fillna</a:t>
            </a:r>
            <a:r>
              <a:rPr lang="en-US" dirty="0">
                <a:solidFill>
                  <a:srgbClr val="FF0000"/>
                </a:solidFill>
              </a:rPr>
              <a:t>(130, </a:t>
            </a:r>
            <a:r>
              <a:rPr lang="en-US" dirty="0" err="1">
                <a:solidFill>
                  <a:srgbClr val="FF0000"/>
                </a:solidFill>
              </a:rPr>
              <a:t>inplace</a:t>
            </a:r>
            <a:r>
              <a:rPr lang="en-US" dirty="0">
                <a:solidFill>
                  <a:srgbClr val="FF0000"/>
                </a:solidFill>
              </a:rPr>
              <a:t> = True)</a:t>
            </a:r>
            <a:endParaRPr lang="en-IN" dirty="0">
              <a:solidFill>
                <a:srgbClr val="FF0000"/>
              </a:solidFill>
            </a:endParaRPr>
          </a:p>
        </p:txBody>
      </p:sp>
    </p:spTree>
    <p:extLst>
      <p:ext uri="{BB962C8B-B14F-4D97-AF65-F5344CB8AC3E}">
        <p14:creationId xmlns:p14="http://schemas.microsoft.com/office/powerpoint/2010/main" val="214662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6626-9301-A977-AF26-8E947BB550FA}"/>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Why Use Pandas?</a:t>
            </a:r>
            <a:endParaRPr lang="en-IN" dirty="0"/>
          </a:p>
        </p:txBody>
      </p:sp>
      <p:sp>
        <p:nvSpPr>
          <p:cNvPr id="3" name="Content Placeholder 2">
            <a:extLst>
              <a:ext uri="{FF2B5EF4-FFF2-40B4-BE49-F238E27FC236}">
                <a16:creationId xmlns:a16="http://schemas.microsoft.com/office/drawing/2014/main" id="{DBFE9D59-4F39-78F8-9090-2D7D2F582211}"/>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Pandas allows us to analyze big data and make conclusions based on statistical theories.</a:t>
            </a:r>
          </a:p>
          <a:p>
            <a:pPr algn="l"/>
            <a:r>
              <a:rPr lang="en-US" b="0" i="0" dirty="0">
                <a:solidFill>
                  <a:srgbClr val="000000"/>
                </a:solidFill>
                <a:effectLst/>
                <a:latin typeface="Verdana" panose="020B0604030504040204" pitchFamily="34" charset="0"/>
              </a:rPr>
              <a:t>Pandas can clean messy data sets, and make them readable and relevant.</a:t>
            </a:r>
          </a:p>
          <a:p>
            <a:pPr algn="l"/>
            <a:r>
              <a:rPr lang="en-US" b="0" i="0" dirty="0">
                <a:solidFill>
                  <a:srgbClr val="000000"/>
                </a:solidFill>
                <a:effectLst/>
                <a:latin typeface="Verdana" panose="020B0604030504040204" pitchFamily="34" charset="0"/>
              </a:rPr>
              <a:t>Relevant data is very important in data science.</a:t>
            </a:r>
          </a:p>
          <a:p>
            <a:endParaRPr lang="en-IN" dirty="0"/>
          </a:p>
        </p:txBody>
      </p:sp>
    </p:spTree>
    <p:extLst>
      <p:ext uri="{BB962C8B-B14F-4D97-AF65-F5344CB8AC3E}">
        <p14:creationId xmlns:p14="http://schemas.microsoft.com/office/powerpoint/2010/main" val="25534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8626-0EAB-2847-FBC4-766C34088F6C}"/>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Replace Only For Specified Columns</a:t>
            </a:r>
            <a:endParaRPr lang="en-IN" dirty="0"/>
          </a:p>
        </p:txBody>
      </p:sp>
      <p:sp>
        <p:nvSpPr>
          <p:cNvPr id="3" name="Content Placeholder 2">
            <a:extLst>
              <a:ext uri="{FF2B5EF4-FFF2-40B4-BE49-F238E27FC236}">
                <a16:creationId xmlns:a16="http://schemas.microsoft.com/office/drawing/2014/main" id="{4A2E8DCB-5B57-A2FC-4EFB-81BB6A21E946}"/>
              </a:ext>
            </a:extLst>
          </p:cNvPr>
          <p:cNvSpPr>
            <a:spLocks noGrp="1"/>
          </p:cNvSpPr>
          <p:nvPr>
            <p:ph idx="1"/>
          </p:nvPr>
        </p:nvSpPr>
        <p:spPr/>
        <p:txBody>
          <a:bodyPr>
            <a:normAutofit fontScale="77500" lnSpcReduction="20000"/>
          </a:bodyPr>
          <a:lstStyle/>
          <a:p>
            <a:pPr algn="l">
              <a:lnSpc>
                <a:spcPct val="120000"/>
              </a:lnSpc>
            </a:pPr>
            <a:r>
              <a:rPr lang="en-US" b="0" i="0" dirty="0">
                <a:solidFill>
                  <a:srgbClr val="000000"/>
                </a:solidFill>
                <a:effectLst/>
                <a:latin typeface="Verdana" panose="020B0604030504040204" pitchFamily="34" charset="0"/>
              </a:rPr>
              <a:t>The example above replaces all empty cells in the whole Data Frame.</a:t>
            </a:r>
          </a:p>
          <a:p>
            <a:pPr algn="l">
              <a:lnSpc>
                <a:spcPct val="120000"/>
              </a:lnSpc>
            </a:pPr>
            <a:r>
              <a:rPr lang="en-US" b="0" i="0" dirty="0">
                <a:solidFill>
                  <a:srgbClr val="000000"/>
                </a:solidFill>
                <a:effectLst/>
                <a:latin typeface="Verdana" panose="020B0604030504040204" pitchFamily="34" charset="0"/>
              </a:rPr>
              <a:t>To only replace empty values for one column, specify the </a:t>
            </a:r>
            <a:r>
              <a:rPr lang="en-US" b="0" i="1" dirty="0">
                <a:solidFill>
                  <a:srgbClr val="000000"/>
                </a:solidFill>
                <a:effectLst/>
                <a:latin typeface="Verdana" panose="020B0604030504040204" pitchFamily="34" charset="0"/>
              </a:rPr>
              <a:t>column name</a:t>
            </a:r>
            <a:r>
              <a:rPr lang="en-US" b="0" i="0" dirty="0">
                <a:solidFill>
                  <a:srgbClr val="000000"/>
                </a:solidFill>
                <a:effectLst/>
                <a:latin typeface="Verdana" panose="020B0604030504040204" pitchFamily="34" charset="0"/>
              </a:rPr>
              <a:t> for the </a:t>
            </a:r>
            <a:r>
              <a:rPr lang="en-US" b="0" i="0" dirty="0" err="1">
                <a:solidFill>
                  <a:srgbClr val="000000"/>
                </a:solidFill>
                <a:effectLst/>
                <a:latin typeface="Verdana" panose="020B0604030504040204" pitchFamily="34" charset="0"/>
              </a:rPr>
              <a:t>DataFrame</a:t>
            </a:r>
            <a:r>
              <a:rPr lang="en-US" b="0" i="0" dirty="0">
                <a:solidFill>
                  <a:srgbClr val="000000"/>
                </a:solidFill>
                <a:effectLst/>
                <a:latin typeface="Verdana" panose="020B0604030504040204" pitchFamily="34" charset="0"/>
              </a:rPr>
              <a:t>:</a:t>
            </a:r>
          </a:p>
          <a:p>
            <a:pPr algn="l">
              <a:lnSpc>
                <a:spcPct val="120000"/>
              </a:lnSpc>
            </a:pPr>
            <a:r>
              <a:rPr lang="en-US" b="0" i="0" dirty="0">
                <a:solidFill>
                  <a:srgbClr val="000000"/>
                </a:solidFill>
                <a:effectLst/>
                <a:latin typeface="Segoe UI" panose="020B0502040204020203" pitchFamily="34" charset="0"/>
              </a:rPr>
              <a:t>Example</a:t>
            </a:r>
          </a:p>
          <a:p>
            <a:pPr algn="l">
              <a:lnSpc>
                <a:spcPct val="120000"/>
              </a:lnSpc>
            </a:pPr>
            <a:r>
              <a:rPr lang="en-US" b="0" i="0" dirty="0">
                <a:solidFill>
                  <a:srgbClr val="000000"/>
                </a:solidFill>
                <a:effectLst/>
                <a:latin typeface="Verdana" panose="020B0604030504040204" pitchFamily="34" charset="0"/>
              </a:rPr>
              <a:t>Replace NULL values in the "Calories" columns with the number 130:</a:t>
            </a:r>
          </a:p>
          <a:p>
            <a:pPr algn="l">
              <a:lnSpc>
                <a:spcPct val="120000"/>
              </a:lnSpc>
            </a:pPr>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pd.read_csv</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'data.csv'</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"Calories"</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fillna</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130</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inplace</a:t>
            </a:r>
            <a:r>
              <a:rPr lang="en-US" b="0" i="0" dirty="0">
                <a:solidFill>
                  <a:srgbClr val="000000"/>
                </a:solidFill>
                <a:effectLst/>
                <a:latin typeface="Consolas" panose="020B0609020204030204" pitchFamily="49" charset="0"/>
              </a:rPr>
              <a:t> = </a:t>
            </a:r>
            <a:r>
              <a:rPr lang="en-US" b="0" i="0" dirty="0">
                <a:solidFill>
                  <a:srgbClr val="0000CD"/>
                </a:solidFill>
                <a:effectLst/>
                <a:latin typeface="Consolas" panose="020B0609020204030204" pitchFamily="49" charset="0"/>
              </a:rPr>
              <a:t>True</a:t>
            </a:r>
            <a:r>
              <a:rPr lang="en-US" b="0" i="0" dirty="0">
                <a:solidFill>
                  <a:srgbClr val="000000"/>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1399067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DECD2-1FA6-1A6C-E0CF-432DD56D5683}"/>
              </a:ext>
            </a:extLst>
          </p:cNvPr>
          <p:cNvSpPr>
            <a:spLocks noGrp="1"/>
          </p:cNvSpPr>
          <p:nvPr>
            <p:ph type="title"/>
          </p:nvPr>
        </p:nvSpPr>
        <p:spPr/>
        <p:txBody>
          <a:bodyPr/>
          <a:lstStyle/>
          <a:p>
            <a:r>
              <a:rPr lang="en-US" dirty="0"/>
              <a:t>Replace Using Mean, Median, or Mode</a:t>
            </a:r>
            <a:endParaRPr lang="en-IN" dirty="0"/>
          </a:p>
        </p:txBody>
      </p:sp>
      <p:sp>
        <p:nvSpPr>
          <p:cNvPr id="3" name="Content Placeholder 2">
            <a:extLst>
              <a:ext uri="{FF2B5EF4-FFF2-40B4-BE49-F238E27FC236}">
                <a16:creationId xmlns:a16="http://schemas.microsoft.com/office/drawing/2014/main" id="{E8EC3A2A-8061-1053-8C1A-49121BA2316D}"/>
              </a:ext>
            </a:extLst>
          </p:cNvPr>
          <p:cNvSpPr>
            <a:spLocks noGrp="1"/>
          </p:cNvSpPr>
          <p:nvPr>
            <p:ph idx="1"/>
          </p:nvPr>
        </p:nvSpPr>
        <p:spPr/>
        <p:txBody>
          <a:bodyPr>
            <a:normAutofit fontScale="77500" lnSpcReduction="20000"/>
          </a:bodyPr>
          <a:lstStyle/>
          <a:p>
            <a:pPr>
              <a:lnSpc>
                <a:spcPct val="120000"/>
              </a:lnSpc>
            </a:pPr>
            <a:r>
              <a:rPr lang="en-US" dirty="0"/>
              <a:t>A common way to replace empty cells, is to calculate the mean, median or mode value of the column.</a:t>
            </a:r>
          </a:p>
          <a:p>
            <a:pPr>
              <a:lnSpc>
                <a:spcPct val="120000"/>
              </a:lnSpc>
            </a:pPr>
            <a:r>
              <a:rPr lang="en-US" dirty="0"/>
              <a:t>Pandas uses the mean() median() and mode() methods to calculate the respective values for a specified column:</a:t>
            </a:r>
          </a:p>
          <a:p>
            <a:pPr>
              <a:lnSpc>
                <a:spcPct val="120000"/>
              </a:lnSpc>
            </a:pPr>
            <a:r>
              <a:rPr lang="en-US" dirty="0"/>
              <a:t>Calculate the MEAN, and replace any empty values with it:</a:t>
            </a:r>
          </a:p>
          <a:p>
            <a:pPr>
              <a:lnSpc>
                <a:spcPct val="120000"/>
              </a:lnSpc>
            </a:pPr>
            <a:r>
              <a:rPr lang="en-US" dirty="0">
                <a:solidFill>
                  <a:srgbClr val="FF0000"/>
                </a:solidFill>
              </a:rPr>
              <a:t>import pandas as pd</a:t>
            </a:r>
          </a:p>
          <a:p>
            <a:pPr>
              <a:lnSpc>
                <a:spcPct val="120000"/>
              </a:lnSpc>
            </a:pPr>
            <a:r>
              <a:rPr lang="en-US" dirty="0" err="1">
                <a:solidFill>
                  <a:srgbClr val="FF0000"/>
                </a:solidFill>
              </a:rPr>
              <a:t>df</a:t>
            </a:r>
            <a:r>
              <a:rPr lang="en-US" dirty="0">
                <a:solidFill>
                  <a:srgbClr val="FF0000"/>
                </a:solidFill>
              </a:rPr>
              <a:t> = </a:t>
            </a:r>
            <a:r>
              <a:rPr lang="en-US" dirty="0" err="1">
                <a:solidFill>
                  <a:srgbClr val="FF0000"/>
                </a:solidFill>
              </a:rPr>
              <a:t>pd.read_csv</a:t>
            </a:r>
            <a:r>
              <a:rPr lang="en-US" dirty="0">
                <a:solidFill>
                  <a:srgbClr val="FF0000"/>
                </a:solidFill>
              </a:rPr>
              <a:t>('data.csv')</a:t>
            </a:r>
          </a:p>
          <a:p>
            <a:pPr>
              <a:lnSpc>
                <a:spcPct val="120000"/>
              </a:lnSpc>
            </a:pPr>
            <a:r>
              <a:rPr lang="en-US" dirty="0">
                <a:solidFill>
                  <a:srgbClr val="FF0000"/>
                </a:solidFill>
              </a:rPr>
              <a:t>x = </a:t>
            </a:r>
            <a:r>
              <a:rPr lang="en-US" dirty="0" err="1">
                <a:solidFill>
                  <a:srgbClr val="FF0000"/>
                </a:solidFill>
              </a:rPr>
              <a:t>df</a:t>
            </a:r>
            <a:r>
              <a:rPr lang="en-US" dirty="0">
                <a:solidFill>
                  <a:srgbClr val="FF0000"/>
                </a:solidFill>
              </a:rPr>
              <a:t>["Calories"].mean()</a:t>
            </a:r>
          </a:p>
          <a:p>
            <a:pPr>
              <a:lnSpc>
                <a:spcPct val="120000"/>
              </a:lnSpc>
            </a:pPr>
            <a:r>
              <a:rPr lang="en-US" dirty="0" err="1">
                <a:solidFill>
                  <a:srgbClr val="FF0000"/>
                </a:solidFill>
              </a:rPr>
              <a:t>df</a:t>
            </a:r>
            <a:r>
              <a:rPr lang="en-US" dirty="0">
                <a:solidFill>
                  <a:srgbClr val="FF0000"/>
                </a:solidFill>
              </a:rPr>
              <a:t>["Calories"].</a:t>
            </a:r>
            <a:r>
              <a:rPr lang="en-US" dirty="0" err="1">
                <a:solidFill>
                  <a:srgbClr val="FF0000"/>
                </a:solidFill>
              </a:rPr>
              <a:t>fillna</a:t>
            </a:r>
            <a:r>
              <a:rPr lang="en-US" dirty="0">
                <a:solidFill>
                  <a:srgbClr val="FF0000"/>
                </a:solidFill>
              </a:rPr>
              <a:t>(x, </a:t>
            </a:r>
            <a:r>
              <a:rPr lang="en-US" dirty="0" err="1">
                <a:solidFill>
                  <a:srgbClr val="FF0000"/>
                </a:solidFill>
              </a:rPr>
              <a:t>inplace</a:t>
            </a:r>
            <a:r>
              <a:rPr lang="en-US" dirty="0">
                <a:solidFill>
                  <a:srgbClr val="FF0000"/>
                </a:solidFill>
              </a:rPr>
              <a:t> = True)</a:t>
            </a:r>
          </a:p>
          <a:p>
            <a:pPr>
              <a:lnSpc>
                <a:spcPct val="120000"/>
              </a:lnSpc>
            </a:pPr>
            <a:r>
              <a:rPr lang="en-US" dirty="0">
                <a:solidFill>
                  <a:srgbClr val="FF0000"/>
                </a:solidFill>
              </a:rPr>
              <a:t>Mean = the average value (the sum of all values divided by number of values).</a:t>
            </a:r>
            <a:endParaRPr lang="en-IN" dirty="0">
              <a:solidFill>
                <a:srgbClr val="FF0000"/>
              </a:solidFill>
            </a:endParaRPr>
          </a:p>
        </p:txBody>
      </p:sp>
    </p:spTree>
    <p:extLst>
      <p:ext uri="{BB962C8B-B14F-4D97-AF65-F5344CB8AC3E}">
        <p14:creationId xmlns:p14="http://schemas.microsoft.com/office/powerpoint/2010/main" val="1595092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2534-4372-7775-9043-5DD3801F9A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918059-6E46-5399-A87C-D5C81AC23FB1}"/>
              </a:ext>
            </a:extLst>
          </p:cNvPr>
          <p:cNvSpPr>
            <a:spLocks noGrp="1"/>
          </p:cNvSpPr>
          <p:nvPr>
            <p:ph idx="1"/>
          </p:nvPr>
        </p:nvSpPr>
        <p:spPr/>
        <p:txBody>
          <a:bodyPr>
            <a:normAutofit lnSpcReduction="10000"/>
          </a:bodyPr>
          <a:lstStyle/>
          <a:p>
            <a:pPr algn="l"/>
            <a:r>
              <a:rPr lang="en-US" b="0" i="0" dirty="0">
                <a:solidFill>
                  <a:srgbClr val="000000"/>
                </a:solidFill>
                <a:effectLst/>
                <a:latin typeface="Verdana" panose="020B0604030504040204" pitchFamily="34" charset="0"/>
              </a:rPr>
              <a:t>Calculate the MEDIAN, and replace any empty values with it:</a:t>
            </a:r>
          </a:p>
          <a:p>
            <a:pPr algn="l"/>
            <a:r>
              <a:rPr lang="en-US" b="0" i="0" dirty="0">
                <a:solidFill>
                  <a:srgbClr val="0000CD"/>
                </a:solidFill>
                <a:effectLst/>
                <a:latin typeface="Consolas" panose="020B0609020204030204" pitchFamily="49" charset="0"/>
              </a:rPr>
              <a:t>import</a:t>
            </a:r>
            <a:r>
              <a:rPr lang="en-US" b="0" i="0" dirty="0">
                <a:solidFill>
                  <a:srgbClr val="000000"/>
                </a:solidFill>
                <a:effectLst/>
                <a:latin typeface="Consolas" panose="020B0609020204030204" pitchFamily="49" charset="0"/>
              </a:rPr>
              <a:t> pandas as pd</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pd.read_csv</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'data.csv'</a:t>
            </a:r>
            <a:r>
              <a:rPr lang="en-US" b="0" i="0" dirty="0">
                <a:solidFill>
                  <a:srgbClr val="000000"/>
                </a:solidFill>
                <a:effectLst/>
                <a:latin typeface="Consolas" panose="020B0609020204030204" pitchFamily="49" charset="0"/>
              </a:rPr>
              <a:t>)</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a:solidFill>
                  <a:srgbClr val="000000"/>
                </a:solidFill>
                <a:effectLst/>
                <a:latin typeface="Consolas" panose="020B0609020204030204" pitchFamily="49" charset="0"/>
              </a:rPr>
              <a:t>x = </a:t>
            </a: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"Calories"</a:t>
            </a:r>
            <a:r>
              <a:rPr lang="en-US" b="0" i="0" dirty="0">
                <a:solidFill>
                  <a:srgbClr val="000000"/>
                </a:solidFill>
                <a:effectLst/>
                <a:latin typeface="Consolas" panose="020B0609020204030204" pitchFamily="49" charset="0"/>
              </a:rPr>
              <a:t>].median()</a:t>
            </a:r>
            <a:br>
              <a:rPr lang="en-US" b="0" i="0" dirty="0">
                <a:solidFill>
                  <a:srgbClr val="000000"/>
                </a:solidFill>
                <a:effectLst/>
                <a:latin typeface="Consolas" panose="020B0609020204030204" pitchFamily="49" charset="0"/>
              </a:rPr>
            </a:br>
            <a:br>
              <a:rPr lang="en-US" b="0" i="0" dirty="0">
                <a:solidFill>
                  <a:srgbClr val="000000"/>
                </a:solidFill>
                <a:effectLst/>
                <a:latin typeface="Consolas" panose="020B0609020204030204" pitchFamily="49" charset="0"/>
              </a:rPr>
            </a:br>
            <a:r>
              <a:rPr lang="en-US" b="0" i="0" dirty="0" err="1">
                <a:solidFill>
                  <a:srgbClr val="000000"/>
                </a:solidFill>
                <a:effectLst/>
                <a:latin typeface="Consolas" panose="020B0609020204030204" pitchFamily="49" charset="0"/>
              </a:rPr>
              <a:t>df</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"Calories"</a:t>
            </a:r>
            <a:r>
              <a:rPr lang="en-US" b="0" i="0" dirty="0">
                <a:solidFill>
                  <a:srgbClr val="000000"/>
                </a:solidFill>
                <a:effectLst/>
                <a:latin typeface="Consolas" panose="020B0609020204030204" pitchFamily="49" charset="0"/>
              </a:rPr>
              <a:t>].</a:t>
            </a:r>
            <a:r>
              <a:rPr lang="en-US" b="0" i="0" dirty="0" err="1">
                <a:solidFill>
                  <a:srgbClr val="000000"/>
                </a:solidFill>
                <a:effectLst/>
                <a:latin typeface="Consolas" panose="020B0609020204030204" pitchFamily="49" charset="0"/>
              </a:rPr>
              <a:t>fillna</a:t>
            </a:r>
            <a:r>
              <a:rPr lang="en-US" b="0" i="0" dirty="0">
                <a:solidFill>
                  <a:srgbClr val="000000"/>
                </a:solidFill>
                <a:effectLst/>
                <a:latin typeface="Consolas" panose="020B0609020204030204" pitchFamily="49" charset="0"/>
              </a:rPr>
              <a:t>(x, </a:t>
            </a:r>
            <a:r>
              <a:rPr lang="en-US" b="0" i="0" dirty="0" err="1">
                <a:solidFill>
                  <a:srgbClr val="000000"/>
                </a:solidFill>
                <a:effectLst/>
                <a:latin typeface="Consolas" panose="020B0609020204030204" pitchFamily="49" charset="0"/>
              </a:rPr>
              <a:t>inplace</a:t>
            </a:r>
            <a:r>
              <a:rPr lang="en-US" b="0" i="0" dirty="0">
                <a:solidFill>
                  <a:srgbClr val="000000"/>
                </a:solidFill>
                <a:effectLst/>
                <a:latin typeface="Consolas" panose="020B0609020204030204" pitchFamily="49" charset="0"/>
              </a:rPr>
              <a:t> = </a:t>
            </a:r>
            <a:r>
              <a:rPr lang="en-US" b="0" i="0" dirty="0">
                <a:solidFill>
                  <a:srgbClr val="0000CD"/>
                </a:solidFill>
                <a:effectLst/>
                <a:latin typeface="Consolas" panose="020B0609020204030204" pitchFamily="49" charset="0"/>
              </a:rPr>
              <a:t>True</a:t>
            </a:r>
            <a:r>
              <a:rPr lang="en-US" b="0" i="0" dirty="0">
                <a:solidFill>
                  <a:srgbClr val="000000"/>
                </a:solidFill>
                <a:effectLst/>
                <a:latin typeface="Consolas" panose="020B0609020204030204" pitchFamily="49" charset="0"/>
              </a:rPr>
              <a:t>)</a:t>
            </a:r>
          </a:p>
          <a:p>
            <a:r>
              <a:rPr lang="en-US" b="1" i="0" dirty="0">
                <a:solidFill>
                  <a:srgbClr val="000000"/>
                </a:solidFill>
                <a:effectLst/>
                <a:latin typeface="Verdana" panose="020B0604030504040204" pitchFamily="34" charset="0"/>
              </a:rPr>
              <a:t>Median</a:t>
            </a:r>
            <a:r>
              <a:rPr lang="en-US" b="0" i="0" dirty="0">
                <a:solidFill>
                  <a:srgbClr val="000000"/>
                </a:solidFill>
                <a:effectLst/>
                <a:latin typeface="Verdana" panose="020B0604030504040204" pitchFamily="34" charset="0"/>
              </a:rPr>
              <a:t> = the value in the middle, after you have sorted all values ascending.</a:t>
            </a:r>
            <a:endParaRPr lang="en-IN" dirty="0"/>
          </a:p>
        </p:txBody>
      </p:sp>
    </p:spTree>
    <p:extLst>
      <p:ext uri="{BB962C8B-B14F-4D97-AF65-F5344CB8AC3E}">
        <p14:creationId xmlns:p14="http://schemas.microsoft.com/office/powerpoint/2010/main" val="3047595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2605-A453-B0C8-F38C-86FFF7B93F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5B932E-375C-3268-796A-2AF24D1A9954}"/>
              </a:ext>
            </a:extLst>
          </p:cNvPr>
          <p:cNvSpPr>
            <a:spLocks noGrp="1"/>
          </p:cNvSpPr>
          <p:nvPr>
            <p:ph idx="1"/>
          </p:nvPr>
        </p:nvSpPr>
        <p:spPr/>
        <p:txBody>
          <a:bodyPr/>
          <a:lstStyle/>
          <a:p>
            <a:pPr algn="l"/>
            <a:r>
              <a:rPr lang="en-IN" b="0" i="0" dirty="0">
                <a:solidFill>
                  <a:srgbClr val="000000"/>
                </a:solidFill>
                <a:effectLst/>
                <a:latin typeface="Verdana" panose="020B0604030504040204" pitchFamily="34" charset="0"/>
              </a:rPr>
              <a:t>Calculate the MODE, and replace any empty values with it:</a:t>
            </a:r>
          </a:p>
          <a:p>
            <a:pPr algn="l"/>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pd.read_csv</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'data.csv'</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a:solidFill>
                  <a:srgbClr val="000000"/>
                </a:solidFill>
                <a:effectLst/>
                <a:latin typeface="Consolas" panose="020B0609020204030204" pitchFamily="49" charset="0"/>
              </a:rPr>
              <a:t>x = </a:t>
            </a: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].mode()[</a:t>
            </a:r>
            <a:r>
              <a:rPr lang="en-IN" b="0" i="0" dirty="0">
                <a:solidFill>
                  <a:srgbClr val="FF0000"/>
                </a:solidFill>
                <a:effectLst/>
                <a:latin typeface="Consolas" panose="020B0609020204030204" pitchFamily="49" charset="0"/>
              </a:rPr>
              <a:t>0</a:t>
            </a:r>
            <a:r>
              <a:rPr lang="en-IN" b="0" i="0" dirty="0">
                <a:solidFill>
                  <a:srgbClr val="000000"/>
                </a:solidFill>
                <a:effectLst/>
                <a:latin typeface="Consolas" panose="020B0609020204030204" pitchFamily="49" charset="0"/>
              </a:rPr>
              <a:t>]</a:t>
            </a:r>
            <a:br>
              <a:rPr lang="en-IN" b="0" i="0" dirty="0">
                <a:solidFill>
                  <a:srgbClr val="000000"/>
                </a:solidFill>
                <a:effectLst/>
                <a:latin typeface="Consolas" panose="020B0609020204030204" pitchFamily="49" charset="0"/>
              </a:rPr>
            </a:br>
            <a:br>
              <a:rPr lang="en-IN" b="0" i="0" dirty="0">
                <a:solidFill>
                  <a:srgbClr val="000000"/>
                </a:solidFill>
                <a:effectLst/>
                <a:latin typeface="Consolas" panose="020B0609020204030204" pitchFamily="49" charset="0"/>
              </a:rPr>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fillna</a:t>
            </a:r>
            <a:r>
              <a:rPr lang="en-IN" b="0" i="0" dirty="0">
                <a:solidFill>
                  <a:srgbClr val="000000"/>
                </a:solidFill>
                <a:effectLst/>
                <a:latin typeface="Consolas" panose="020B0609020204030204" pitchFamily="49" charset="0"/>
              </a:rPr>
              <a:t>(x, </a:t>
            </a:r>
            <a:r>
              <a:rPr lang="en-IN" b="0" i="0" dirty="0" err="1">
                <a:solidFill>
                  <a:srgbClr val="000000"/>
                </a:solidFill>
                <a:effectLst/>
                <a:latin typeface="Consolas" panose="020B0609020204030204" pitchFamily="49" charset="0"/>
              </a:rPr>
              <a:t>inplace</a:t>
            </a:r>
            <a:r>
              <a:rPr lang="en-IN" b="0" i="0" dirty="0">
                <a:solidFill>
                  <a:srgbClr val="000000"/>
                </a:solidFill>
                <a:effectLst/>
                <a:latin typeface="Consolas" panose="020B0609020204030204" pitchFamily="49" charset="0"/>
              </a:rPr>
              <a:t> = </a:t>
            </a:r>
            <a:r>
              <a:rPr lang="en-IN" b="0" i="0" dirty="0">
                <a:solidFill>
                  <a:srgbClr val="0000CD"/>
                </a:solidFill>
                <a:effectLst/>
                <a:latin typeface="Consolas" panose="020B0609020204030204" pitchFamily="49" charset="0"/>
              </a:rPr>
              <a:t>True</a:t>
            </a:r>
            <a:r>
              <a:rPr lang="en-IN" b="0" i="0" dirty="0">
                <a:solidFill>
                  <a:srgbClr val="000000"/>
                </a:solidFill>
                <a:effectLst/>
                <a:latin typeface="Consolas" panose="020B0609020204030204" pitchFamily="49" charset="0"/>
              </a:rPr>
              <a:t>)</a:t>
            </a:r>
          </a:p>
          <a:p>
            <a:r>
              <a:rPr lang="en-US" b="1" i="0" dirty="0">
                <a:solidFill>
                  <a:srgbClr val="000000"/>
                </a:solidFill>
                <a:effectLst/>
                <a:latin typeface="Verdana" panose="020B0604030504040204" pitchFamily="34" charset="0"/>
              </a:rPr>
              <a:t>Mode</a:t>
            </a:r>
            <a:r>
              <a:rPr lang="en-US" b="0" i="0" dirty="0">
                <a:solidFill>
                  <a:srgbClr val="000000"/>
                </a:solidFill>
                <a:effectLst/>
                <a:latin typeface="Verdana" panose="020B0604030504040204" pitchFamily="34" charset="0"/>
              </a:rPr>
              <a:t> = the value that appears most frequently.</a:t>
            </a:r>
            <a:endParaRPr lang="en-IN" dirty="0"/>
          </a:p>
        </p:txBody>
      </p:sp>
    </p:spTree>
    <p:extLst>
      <p:ext uri="{BB962C8B-B14F-4D97-AF65-F5344CB8AC3E}">
        <p14:creationId xmlns:p14="http://schemas.microsoft.com/office/powerpoint/2010/main" val="296915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A754-1566-0FB5-DDD6-CAF41C57094E}"/>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Pandas - Cleaning Data of Wrong Format</a:t>
            </a:r>
            <a:endParaRPr lang="en-IN" dirty="0"/>
          </a:p>
        </p:txBody>
      </p:sp>
      <p:sp>
        <p:nvSpPr>
          <p:cNvPr id="3" name="Content Placeholder 2">
            <a:extLst>
              <a:ext uri="{FF2B5EF4-FFF2-40B4-BE49-F238E27FC236}">
                <a16:creationId xmlns:a16="http://schemas.microsoft.com/office/drawing/2014/main" id="{D27BE41A-E37D-B394-5D7F-1DE65204A531}"/>
              </a:ext>
            </a:extLst>
          </p:cNvPr>
          <p:cNvSpPr>
            <a:spLocks noGrp="1"/>
          </p:cNvSpPr>
          <p:nvPr>
            <p:ph idx="1"/>
          </p:nvPr>
        </p:nvSpPr>
        <p:spPr>
          <a:xfrm>
            <a:off x="838200" y="1825625"/>
            <a:ext cx="7814912" cy="4351338"/>
          </a:xfrm>
        </p:spPr>
        <p:txBody>
          <a:bodyPr>
            <a:normAutofit fontScale="92500" lnSpcReduction="10000"/>
          </a:bodyPr>
          <a:lstStyle/>
          <a:p>
            <a:r>
              <a:rPr lang="en-US" dirty="0"/>
              <a:t>Data of Wrong Format</a:t>
            </a:r>
          </a:p>
          <a:p>
            <a:r>
              <a:rPr lang="en-US" dirty="0"/>
              <a:t>Cells with data of wrong format can make it difficult, or even impossible, to analyze data.</a:t>
            </a:r>
          </a:p>
          <a:p>
            <a:endParaRPr lang="en-US" dirty="0"/>
          </a:p>
          <a:p>
            <a:r>
              <a:rPr lang="en-US" dirty="0"/>
              <a:t>To fix it, you have two options: remove the rows, or convert all cells in the columns into the same format.</a:t>
            </a:r>
          </a:p>
          <a:p>
            <a:endParaRPr lang="en-US" dirty="0"/>
          </a:p>
          <a:p>
            <a:r>
              <a:rPr lang="en-US" dirty="0"/>
              <a:t>Convert Into a Correct Format</a:t>
            </a:r>
          </a:p>
          <a:p>
            <a:r>
              <a:rPr lang="en-US" dirty="0"/>
              <a:t>In our Data Frame, we have two cells with the wrong format. Check out row 22 and 26, the 'Date' column should be a string that represents a date:</a:t>
            </a:r>
            <a:endParaRPr lang="en-IN" dirty="0"/>
          </a:p>
        </p:txBody>
      </p:sp>
      <p:pic>
        <p:nvPicPr>
          <p:cNvPr id="8" name="Picture 7">
            <a:extLst>
              <a:ext uri="{FF2B5EF4-FFF2-40B4-BE49-F238E27FC236}">
                <a16:creationId xmlns:a16="http://schemas.microsoft.com/office/drawing/2014/main" id="{AE166E53-21FA-D0A3-4A80-BCCCFAA34A7D}"/>
              </a:ext>
            </a:extLst>
          </p:cNvPr>
          <p:cNvPicPr>
            <a:picLocks noChangeAspect="1"/>
          </p:cNvPicPr>
          <p:nvPr/>
        </p:nvPicPr>
        <p:blipFill rotWithShape="1">
          <a:blip r:embed="rId2"/>
          <a:srcRect l="12632" t="30596" r="61237" b="21123"/>
          <a:stretch/>
        </p:blipFill>
        <p:spPr>
          <a:xfrm>
            <a:off x="8797490" y="1773454"/>
            <a:ext cx="3185962" cy="3311092"/>
          </a:xfrm>
          <a:prstGeom prst="rect">
            <a:avLst/>
          </a:prstGeom>
        </p:spPr>
      </p:pic>
    </p:spTree>
    <p:extLst>
      <p:ext uri="{BB962C8B-B14F-4D97-AF65-F5344CB8AC3E}">
        <p14:creationId xmlns:p14="http://schemas.microsoft.com/office/powerpoint/2010/main" val="2813526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3195-B65D-BB94-03CC-EE202DA695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C4093F-E40A-C6F2-A67A-28FF750E9C2E}"/>
              </a:ext>
            </a:extLst>
          </p:cNvPr>
          <p:cNvSpPr>
            <a:spLocks noGrp="1"/>
          </p:cNvSpPr>
          <p:nvPr>
            <p:ph idx="1"/>
          </p:nvPr>
        </p:nvSpPr>
        <p:spPr/>
        <p:txBody>
          <a:bodyPr>
            <a:normAutofit/>
          </a:bodyPr>
          <a:lstStyle/>
          <a:p>
            <a:r>
              <a:rPr lang="en-IN" dirty="0"/>
              <a:t>Let's try to convert all cells in the 'Date' column into dates.</a:t>
            </a:r>
          </a:p>
          <a:p>
            <a:r>
              <a:rPr lang="en-IN" dirty="0"/>
              <a:t>Pandas has a </a:t>
            </a:r>
            <a:r>
              <a:rPr lang="en-IN" dirty="0" err="1"/>
              <a:t>to_datetime</a:t>
            </a:r>
            <a:r>
              <a:rPr lang="en-IN" dirty="0"/>
              <a:t>() method for this:</a:t>
            </a:r>
          </a:p>
          <a:p>
            <a:r>
              <a:rPr lang="en-IN" dirty="0"/>
              <a:t>Convert to date:</a:t>
            </a:r>
          </a:p>
          <a:p>
            <a:r>
              <a:rPr lang="en-IN" dirty="0">
                <a:solidFill>
                  <a:srgbClr val="FF0000"/>
                </a:solidFill>
              </a:rPr>
              <a:t>import pandas as pd</a:t>
            </a: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r>
              <a:rPr lang="en-IN" dirty="0" err="1">
                <a:solidFill>
                  <a:srgbClr val="FF0000"/>
                </a:solidFill>
              </a:rPr>
              <a:t>df</a:t>
            </a:r>
            <a:r>
              <a:rPr lang="en-IN" dirty="0">
                <a:solidFill>
                  <a:srgbClr val="FF0000"/>
                </a:solidFill>
              </a:rPr>
              <a:t>['Date'] = </a:t>
            </a:r>
            <a:r>
              <a:rPr lang="en-IN" dirty="0" err="1">
                <a:solidFill>
                  <a:srgbClr val="FF0000"/>
                </a:solidFill>
              </a:rPr>
              <a:t>pd.to_datetime</a:t>
            </a:r>
            <a:r>
              <a:rPr lang="en-IN" dirty="0">
                <a:solidFill>
                  <a:srgbClr val="FF0000"/>
                </a:solidFill>
              </a:rPr>
              <a:t>(</a:t>
            </a:r>
            <a:r>
              <a:rPr lang="en-IN" dirty="0" err="1">
                <a:solidFill>
                  <a:srgbClr val="FF0000"/>
                </a:solidFill>
              </a:rPr>
              <a:t>df</a:t>
            </a:r>
            <a:r>
              <a:rPr lang="en-IN" dirty="0">
                <a:solidFill>
                  <a:srgbClr val="FF0000"/>
                </a:solidFill>
              </a:rPr>
              <a:t>['Date'])</a:t>
            </a:r>
          </a:p>
          <a:p>
            <a:r>
              <a:rPr lang="en-IN" dirty="0">
                <a:solidFill>
                  <a:srgbClr val="FF0000"/>
                </a:solidFill>
              </a:rPr>
              <a:t>print(</a:t>
            </a:r>
            <a:r>
              <a:rPr lang="en-IN" dirty="0" err="1">
                <a:solidFill>
                  <a:srgbClr val="FF0000"/>
                </a:solidFill>
              </a:rPr>
              <a:t>df.to_string</a:t>
            </a:r>
            <a:r>
              <a:rPr lang="en-IN" dirty="0">
                <a:solidFill>
                  <a:srgbClr val="FF0000"/>
                </a:solidFill>
              </a:rPr>
              <a:t>())</a:t>
            </a:r>
          </a:p>
        </p:txBody>
      </p:sp>
    </p:spTree>
    <p:extLst>
      <p:ext uri="{BB962C8B-B14F-4D97-AF65-F5344CB8AC3E}">
        <p14:creationId xmlns:p14="http://schemas.microsoft.com/office/powerpoint/2010/main" val="345621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E3447-F594-8E3B-3574-F3B78B621C98}"/>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Pandas - Fixing Wrong Data</a:t>
            </a:r>
            <a:endParaRPr lang="en-IN" dirty="0"/>
          </a:p>
        </p:txBody>
      </p:sp>
      <p:sp>
        <p:nvSpPr>
          <p:cNvPr id="3" name="Content Placeholder 2">
            <a:extLst>
              <a:ext uri="{FF2B5EF4-FFF2-40B4-BE49-F238E27FC236}">
                <a16:creationId xmlns:a16="http://schemas.microsoft.com/office/drawing/2014/main" id="{CE858D77-F05C-64D2-194E-0549CF354EED}"/>
              </a:ext>
            </a:extLst>
          </p:cNvPr>
          <p:cNvSpPr>
            <a:spLocks noGrp="1"/>
          </p:cNvSpPr>
          <p:nvPr>
            <p:ph idx="1"/>
          </p:nvPr>
        </p:nvSpPr>
        <p:spPr>
          <a:xfrm>
            <a:off x="838200" y="1825625"/>
            <a:ext cx="6313371" cy="4351338"/>
          </a:xfrm>
        </p:spPr>
        <p:txBody>
          <a:bodyPr>
            <a:normAutofit fontScale="62500" lnSpcReduction="20000"/>
          </a:bodyPr>
          <a:lstStyle/>
          <a:p>
            <a:pPr algn="l"/>
            <a:r>
              <a:rPr lang="en-US" b="0" i="0" dirty="0">
                <a:solidFill>
                  <a:srgbClr val="000000"/>
                </a:solidFill>
                <a:effectLst/>
                <a:latin typeface="Segoe UI" panose="020B0502040204020203" pitchFamily="34" charset="0"/>
              </a:rPr>
              <a:t>Wrong Data</a:t>
            </a:r>
          </a:p>
          <a:p>
            <a:pPr algn="l"/>
            <a:r>
              <a:rPr lang="en-US" b="0" i="0" dirty="0">
                <a:solidFill>
                  <a:srgbClr val="000000"/>
                </a:solidFill>
                <a:effectLst/>
                <a:latin typeface="Verdana" panose="020B0604030504040204" pitchFamily="34" charset="0"/>
              </a:rPr>
              <a:t>"Wrong data" does not have to be "empty cells" or "wrong format", it can just be wrong, like if someone registered "199" instead of "1.99".</a:t>
            </a:r>
          </a:p>
          <a:p>
            <a:pPr algn="l"/>
            <a:r>
              <a:rPr lang="en-US" b="0" i="0" dirty="0">
                <a:solidFill>
                  <a:srgbClr val="000000"/>
                </a:solidFill>
                <a:effectLst/>
                <a:latin typeface="Verdana" panose="020B0604030504040204" pitchFamily="34" charset="0"/>
              </a:rPr>
              <a:t>Sometimes you can spot wrong data by looking at the data set, because you have an expectation of what it should be.</a:t>
            </a:r>
          </a:p>
          <a:p>
            <a:pPr algn="l"/>
            <a:r>
              <a:rPr lang="en-US" b="0" i="0" dirty="0">
                <a:solidFill>
                  <a:srgbClr val="000000"/>
                </a:solidFill>
                <a:effectLst/>
                <a:latin typeface="Verdana" panose="020B0604030504040204" pitchFamily="34" charset="0"/>
              </a:rPr>
              <a:t>If you take a look at our data set, you can see that in row 7, the duration is 450, but for all the other rows the duration is between 30 and 60.</a:t>
            </a:r>
          </a:p>
          <a:p>
            <a:pPr algn="l"/>
            <a:r>
              <a:rPr lang="en-US" b="0" i="0" dirty="0">
                <a:solidFill>
                  <a:srgbClr val="000000"/>
                </a:solidFill>
                <a:effectLst/>
                <a:latin typeface="Verdana" panose="020B0604030504040204" pitchFamily="34" charset="0"/>
              </a:rPr>
              <a:t>It doesn't have to be wrong, but taking in consideration that this is the data set of someone's workout sessions, we conclude with the fact that this person did not work out in 450 minutes.</a:t>
            </a:r>
          </a:p>
          <a:p>
            <a:pPr>
              <a:lnSpc>
                <a:spcPct val="120000"/>
              </a:lnSpc>
            </a:pPr>
            <a:br>
              <a:rPr lang="en-US" b="0" i="0" dirty="0">
                <a:solidFill>
                  <a:srgbClr val="FFFFFF"/>
                </a:solidFill>
                <a:effectLst/>
                <a:latin typeface="Verdana" panose="020B0604030504040204" pitchFamily="34" charset="0"/>
              </a:rPr>
            </a:br>
            <a:endParaRPr lang="en-IN" dirty="0"/>
          </a:p>
        </p:txBody>
      </p:sp>
      <p:pic>
        <p:nvPicPr>
          <p:cNvPr id="5" name="Picture 4">
            <a:extLst>
              <a:ext uri="{FF2B5EF4-FFF2-40B4-BE49-F238E27FC236}">
                <a16:creationId xmlns:a16="http://schemas.microsoft.com/office/drawing/2014/main" id="{B0F2E2AE-C0AD-9860-EAAD-EAA60681E063}"/>
              </a:ext>
            </a:extLst>
          </p:cNvPr>
          <p:cNvPicPr>
            <a:picLocks noChangeAspect="1"/>
          </p:cNvPicPr>
          <p:nvPr/>
        </p:nvPicPr>
        <p:blipFill rotWithShape="1">
          <a:blip r:embed="rId2"/>
          <a:srcRect l="12158" t="57824" r="62263" b="22847"/>
          <a:stretch/>
        </p:blipFill>
        <p:spPr>
          <a:xfrm>
            <a:off x="8235215" y="2242685"/>
            <a:ext cx="3118585" cy="1325563"/>
          </a:xfrm>
          <a:prstGeom prst="rect">
            <a:avLst/>
          </a:prstGeom>
        </p:spPr>
      </p:pic>
      <p:sp>
        <p:nvSpPr>
          <p:cNvPr id="7" name="TextBox 6">
            <a:extLst>
              <a:ext uri="{FF2B5EF4-FFF2-40B4-BE49-F238E27FC236}">
                <a16:creationId xmlns:a16="http://schemas.microsoft.com/office/drawing/2014/main" id="{D2FC7B86-3A93-5851-4818-2C1EB388337A}"/>
              </a:ext>
            </a:extLst>
          </p:cNvPr>
          <p:cNvSpPr txBox="1"/>
          <p:nvPr/>
        </p:nvSpPr>
        <p:spPr>
          <a:xfrm>
            <a:off x="7649677" y="4001294"/>
            <a:ext cx="3900639" cy="646331"/>
          </a:xfrm>
          <a:prstGeom prst="rect">
            <a:avLst/>
          </a:prstGeom>
          <a:noFill/>
        </p:spPr>
        <p:txBody>
          <a:bodyPr wrap="square">
            <a:spAutoFit/>
          </a:bodyPr>
          <a:lstStyle/>
          <a:p>
            <a:pPr algn="l"/>
            <a:r>
              <a:rPr lang="en-US" b="0" i="0" dirty="0">
                <a:solidFill>
                  <a:srgbClr val="000000"/>
                </a:solidFill>
                <a:effectLst/>
                <a:latin typeface="Verdana" panose="020B0604030504040204" pitchFamily="34" charset="0"/>
              </a:rPr>
              <a:t>Set "Duration" = 45 in row 7:</a:t>
            </a:r>
          </a:p>
          <a:p>
            <a:pPr algn="l"/>
            <a:r>
              <a:rPr lang="en-US" b="0" i="0" dirty="0" err="1">
                <a:solidFill>
                  <a:srgbClr val="000000"/>
                </a:solidFill>
                <a:effectLst/>
                <a:latin typeface="Consolas" panose="020B0609020204030204" pitchFamily="49" charset="0"/>
              </a:rPr>
              <a:t>df.loc</a:t>
            </a:r>
            <a:r>
              <a:rPr lang="en-US" b="0" i="0" dirty="0">
                <a:solidFill>
                  <a:srgbClr val="000000"/>
                </a:solidFill>
                <a:effectLst/>
                <a:latin typeface="Consolas" panose="020B0609020204030204" pitchFamily="49" charset="0"/>
              </a:rPr>
              <a:t>[</a:t>
            </a:r>
            <a:r>
              <a:rPr lang="en-US" b="0" i="0" dirty="0">
                <a:solidFill>
                  <a:srgbClr val="FF0000"/>
                </a:solidFill>
                <a:effectLst/>
                <a:latin typeface="Consolas" panose="020B0609020204030204" pitchFamily="49" charset="0"/>
              </a:rPr>
              <a:t>7</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'Duration'</a:t>
            </a:r>
            <a:r>
              <a:rPr lang="en-US" b="0" i="0" dirty="0">
                <a:solidFill>
                  <a:srgbClr val="000000"/>
                </a:solidFill>
                <a:effectLst/>
                <a:latin typeface="Consolas" panose="020B0609020204030204" pitchFamily="49" charset="0"/>
              </a:rPr>
              <a:t>] = </a:t>
            </a:r>
            <a:r>
              <a:rPr lang="en-US" b="0" i="0" dirty="0">
                <a:solidFill>
                  <a:srgbClr val="FF0000"/>
                </a:solidFill>
                <a:effectLst/>
                <a:latin typeface="Consolas" panose="020B0609020204030204" pitchFamily="49" charset="0"/>
              </a:rPr>
              <a:t>45</a:t>
            </a:r>
            <a:endParaRPr lang="en-US" b="0" i="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983989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97A6-5B0A-5764-8DAB-756DD9EF67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181383-232A-9F5D-4C21-0C545558EAF3}"/>
              </a:ext>
            </a:extLst>
          </p:cNvPr>
          <p:cNvSpPr>
            <a:spLocks noGrp="1"/>
          </p:cNvSpPr>
          <p:nvPr>
            <p:ph idx="1"/>
          </p:nvPr>
        </p:nvSpPr>
        <p:spPr>
          <a:xfrm>
            <a:off x="838200" y="1825625"/>
            <a:ext cx="5783981" cy="4351338"/>
          </a:xfrm>
        </p:spPr>
        <p:txBody>
          <a:bodyPr>
            <a:normAutofit fontScale="92500"/>
          </a:bodyPr>
          <a:lstStyle/>
          <a:p>
            <a:pPr algn="l"/>
            <a:r>
              <a:rPr lang="en-US" b="0" i="0" dirty="0">
                <a:solidFill>
                  <a:srgbClr val="000000"/>
                </a:solidFill>
                <a:effectLst/>
                <a:latin typeface="Verdana" panose="020B0604030504040204" pitchFamily="34" charset="0"/>
              </a:rPr>
              <a:t>For small data sets you might be able to replace the wrong data one by one, but not for big data sets.</a:t>
            </a:r>
          </a:p>
          <a:p>
            <a:pPr algn="l"/>
            <a:r>
              <a:rPr lang="en-US" b="0" i="0" dirty="0">
                <a:solidFill>
                  <a:srgbClr val="000000"/>
                </a:solidFill>
                <a:effectLst/>
                <a:latin typeface="Verdana" panose="020B0604030504040204" pitchFamily="34" charset="0"/>
              </a:rPr>
              <a:t>To replace wrong data for larger data sets you can create some rules, e.g. set some boundaries for legal values, and replace any values that are outside of the boundaries.</a:t>
            </a:r>
          </a:p>
          <a:p>
            <a:pPr algn="l"/>
            <a:r>
              <a:rPr lang="en-US" b="0" i="0" dirty="0">
                <a:solidFill>
                  <a:srgbClr val="000000"/>
                </a:solidFill>
                <a:effectLst/>
                <a:latin typeface="Segoe UI" panose="020B0502040204020203" pitchFamily="34" charset="0"/>
              </a:rPr>
              <a:t>Example</a:t>
            </a:r>
          </a:p>
          <a:p>
            <a:endParaRPr lang="en-IN" dirty="0"/>
          </a:p>
        </p:txBody>
      </p:sp>
      <p:sp>
        <p:nvSpPr>
          <p:cNvPr id="5" name="TextBox 4">
            <a:extLst>
              <a:ext uri="{FF2B5EF4-FFF2-40B4-BE49-F238E27FC236}">
                <a16:creationId xmlns:a16="http://schemas.microsoft.com/office/drawing/2014/main" id="{A52CCF28-731E-27C3-0E85-CF4031E545ED}"/>
              </a:ext>
            </a:extLst>
          </p:cNvPr>
          <p:cNvSpPr txBox="1"/>
          <p:nvPr/>
        </p:nvSpPr>
        <p:spPr>
          <a:xfrm>
            <a:off x="7547649" y="2102169"/>
            <a:ext cx="3177177" cy="2585323"/>
          </a:xfrm>
          <a:prstGeom prst="rect">
            <a:avLst/>
          </a:prstGeom>
          <a:noFill/>
        </p:spPr>
        <p:txBody>
          <a:bodyPr wrap="square">
            <a:spAutoFit/>
          </a:bodyPr>
          <a:lstStyle/>
          <a:p>
            <a:r>
              <a:rPr lang="en-IN" dirty="0">
                <a:solidFill>
                  <a:srgbClr val="FF0000"/>
                </a:solidFill>
              </a:rPr>
              <a:t>import pandas as pd</a:t>
            </a:r>
          </a:p>
          <a:p>
            <a:endParaRPr lang="en-IN" dirty="0">
              <a:solidFill>
                <a:srgbClr val="FF0000"/>
              </a:solidFill>
            </a:endParaRP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endParaRPr lang="en-IN" dirty="0">
              <a:solidFill>
                <a:srgbClr val="FF0000"/>
              </a:solidFill>
            </a:endParaRPr>
          </a:p>
          <a:p>
            <a:r>
              <a:rPr lang="en-IN" dirty="0">
                <a:solidFill>
                  <a:srgbClr val="FF0000"/>
                </a:solidFill>
              </a:rPr>
              <a:t>for x in </a:t>
            </a:r>
            <a:r>
              <a:rPr lang="en-IN" dirty="0" err="1">
                <a:solidFill>
                  <a:srgbClr val="FF0000"/>
                </a:solidFill>
              </a:rPr>
              <a:t>df.index</a:t>
            </a:r>
            <a:r>
              <a:rPr lang="en-IN" dirty="0">
                <a:solidFill>
                  <a:srgbClr val="FF0000"/>
                </a:solidFill>
              </a:rPr>
              <a:t>:</a:t>
            </a:r>
          </a:p>
          <a:p>
            <a:r>
              <a:rPr lang="en-IN" dirty="0">
                <a:solidFill>
                  <a:srgbClr val="FF0000"/>
                </a:solidFill>
              </a:rPr>
              <a:t>  if </a:t>
            </a:r>
            <a:r>
              <a:rPr lang="en-IN" dirty="0" err="1">
                <a:solidFill>
                  <a:srgbClr val="FF0000"/>
                </a:solidFill>
              </a:rPr>
              <a:t>df.loc</a:t>
            </a:r>
            <a:r>
              <a:rPr lang="en-IN" dirty="0">
                <a:solidFill>
                  <a:srgbClr val="FF0000"/>
                </a:solidFill>
              </a:rPr>
              <a:t>[x, "Duration"] &gt;120:</a:t>
            </a:r>
          </a:p>
          <a:p>
            <a:r>
              <a:rPr lang="en-IN" dirty="0">
                <a:solidFill>
                  <a:srgbClr val="FF0000"/>
                </a:solidFill>
              </a:rPr>
              <a:t>    </a:t>
            </a:r>
            <a:r>
              <a:rPr lang="en-IN" dirty="0" err="1">
                <a:solidFill>
                  <a:srgbClr val="FF0000"/>
                </a:solidFill>
              </a:rPr>
              <a:t>df.loc</a:t>
            </a:r>
            <a:r>
              <a:rPr lang="en-IN" dirty="0">
                <a:solidFill>
                  <a:srgbClr val="FF0000"/>
                </a:solidFill>
              </a:rPr>
              <a:t>[x, "Duration"] = 120</a:t>
            </a:r>
          </a:p>
          <a:p>
            <a:endParaRPr lang="en-IN" dirty="0">
              <a:solidFill>
                <a:srgbClr val="FF0000"/>
              </a:solidFill>
            </a:endParaRPr>
          </a:p>
          <a:p>
            <a:r>
              <a:rPr lang="en-IN" dirty="0">
                <a:solidFill>
                  <a:srgbClr val="FF0000"/>
                </a:solidFill>
              </a:rPr>
              <a:t>print(</a:t>
            </a:r>
            <a:r>
              <a:rPr lang="en-IN" dirty="0" err="1">
                <a:solidFill>
                  <a:srgbClr val="FF0000"/>
                </a:solidFill>
              </a:rPr>
              <a:t>df.to_string</a:t>
            </a:r>
            <a:r>
              <a:rPr lang="en-IN" dirty="0">
                <a:solidFill>
                  <a:srgbClr val="FF0000"/>
                </a:solidFill>
              </a:rPr>
              <a:t>())</a:t>
            </a:r>
          </a:p>
        </p:txBody>
      </p:sp>
    </p:spTree>
    <p:extLst>
      <p:ext uri="{BB962C8B-B14F-4D97-AF65-F5344CB8AC3E}">
        <p14:creationId xmlns:p14="http://schemas.microsoft.com/office/powerpoint/2010/main" val="1431053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C44A-71CD-49EF-A679-8B43C9C74327}"/>
              </a:ext>
            </a:extLst>
          </p:cNvPr>
          <p:cNvSpPr>
            <a:spLocks noGrp="1"/>
          </p:cNvSpPr>
          <p:nvPr>
            <p:ph type="title"/>
          </p:nvPr>
        </p:nvSpPr>
        <p:spPr/>
        <p:txBody>
          <a:bodyPr/>
          <a:lstStyle/>
          <a:p>
            <a:r>
              <a:rPr lang="en-US" dirty="0"/>
              <a:t>Removing Rows</a:t>
            </a:r>
            <a:endParaRPr lang="en-IN" dirty="0"/>
          </a:p>
        </p:txBody>
      </p:sp>
      <p:sp>
        <p:nvSpPr>
          <p:cNvPr id="3" name="Content Placeholder 2">
            <a:extLst>
              <a:ext uri="{FF2B5EF4-FFF2-40B4-BE49-F238E27FC236}">
                <a16:creationId xmlns:a16="http://schemas.microsoft.com/office/drawing/2014/main" id="{23E32B7C-71F3-B795-EF23-B1967C445B45}"/>
              </a:ext>
            </a:extLst>
          </p:cNvPr>
          <p:cNvSpPr>
            <a:spLocks noGrp="1"/>
          </p:cNvSpPr>
          <p:nvPr>
            <p:ph idx="1"/>
          </p:nvPr>
        </p:nvSpPr>
        <p:spPr>
          <a:xfrm>
            <a:off x="838200" y="1825625"/>
            <a:ext cx="6257544" cy="4351338"/>
          </a:xfrm>
        </p:spPr>
        <p:txBody>
          <a:bodyPr>
            <a:normAutofit fontScale="77500" lnSpcReduction="20000"/>
          </a:bodyPr>
          <a:lstStyle/>
          <a:p>
            <a:r>
              <a:rPr lang="en-US" dirty="0"/>
              <a:t>Another way of handling wrong data is to remove the rows that contains wrong data.</a:t>
            </a:r>
          </a:p>
          <a:p>
            <a:endParaRPr lang="en-US" dirty="0"/>
          </a:p>
          <a:p>
            <a:r>
              <a:rPr lang="en-US" dirty="0"/>
              <a:t>This way you do not have to find out what to replace them with, and there is a good chance you do not need them to do your analyses.</a:t>
            </a:r>
          </a:p>
          <a:p>
            <a:endParaRPr lang="en-US" dirty="0"/>
          </a:p>
          <a:p>
            <a:r>
              <a:rPr lang="en-US" dirty="0"/>
              <a:t>Example</a:t>
            </a:r>
          </a:p>
          <a:p>
            <a:r>
              <a:rPr lang="en-US" dirty="0"/>
              <a:t>Delete rows where "Duration" is higher than 120:</a:t>
            </a:r>
          </a:p>
          <a:p>
            <a:endParaRPr lang="en-US" dirty="0"/>
          </a:p>
          <a:p>
            <a:r>
              <a:rPr lang="en-US" dirty="0"/>
              <a:t>for x in </a:t>
            </a:r>
            <a:r>
              <a:rPr lang="en-US" dirty="0" err="1"/>
              <a:t>df.index</a:t>
            </a:r>
            <a:r>
              <a:rPr lang="en-US" dirty="0"/>
              <a:t>:</a:t>
            </a:r>
          </a:p>
          <a:p>
            <a:r>
              <a:rPr lang="en-US" dirty="0"/>
              <a:t>  if </a:t>
            </a:r>
            <a:r>
              <a:rPr lang="en-US" dirty="0" err="1"/>
              <a:t>df.loc</a:t>
            </a:r>
            <a:r>
              <a:rPr lang="en-US" dirty="0"/>
              <a:t>[x, "Duration"] &gt; 120:</a:t>
            </a:r>
          </a:p>
          <a:p>
            <a:r>
              <a:rPr lang="en-US" dirty="0"/>
              <a:t>    </a:t>
            </a:r>
            <a:r>
              <a:rPr lang="en-US" dirty="0" err="1"/>
              <a:t>df.drop</a:t>
            </a:r>
            <a:r>
              <a:rPr lang="en-US" dirty="0"/>
              <a:t>(x, </a:t>
            </a:r>
            <a:r>
              <a:rPr lang="en-US" dirty="0" err="1"/>
              <a:t>inplace</a:t>
            </a:r>
            <a:r>
              <a:rPr lang="en-US" dirty="0"/>
              <a:t> = True)</a:t>
            </a:r>
            <a:endParaRPr lang="en-IN" dirty="0"/>
          </a:p>
        </p:txBody>
      </p:sp>
      <p:sp>
        <p:nvSpPr>
          <p:cNvPr id="5" name="TextBox 4">
            <a:extLst>
              <a:ext uri="{FF2B5EF4-FFF2-40B4-BE49-F238E27FC236}">
                <a16:creationId xmlns:a16="http://schemas.microsoft.com/office/drawing/2014/main" id="{96726F2F-C74F-95FF-7307-2097499FC49B}"/>
              </a:ext>
            </a:extLst>
          </p:cNvPr>
          <p:cNvSpPr txBox="1"/>
          <p:nvPr/>
        </p:nvSpPr>
        <p:spPr>
          <a:xfrm>
            <a:off x="7260336" y="1582341"/>
            <a:ext cx="4526280" cy="3693319"/>
          </a:xfrm>
          <a:prstGeom prst="rect">
            <a:avLst/>
          </a:prstGeom>
          <a:noFill/>
        </p:spPr>
        <p:txBody>
          <a:bodyPr wrap="square">
            <a:spAutoFit/>
          </a:bodyPr>
          <a:lstStyle/>
          <a:p>
            <a:r>
              <a:rPr lang="en-IN" dirty="0">
                <a:solidFill>
                  <a:srgbClr val="FF0000"/>
                </a:solidFill>
              </a:rPr>
              <a:t>import pandas as pd</a:t>
            </a:r>
          </a:p>
          <a:p>
            <a:endParaRPr lang="en-IN" dirty="0">
              <a:solidFill>
                <a:srgbClr val="FF0000"/>
              </a:solidFill>
            </a:endParaRP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endParaRPr lang="en-IN" dirty="0">
              <a:solidFill>
                <a:srgbClr val="FF0000"/>
              </a:solidFill>
            </a:endParaRPr>
          </a:p>
          <a:p>
            <a:r>
              <a:rPr lang="en-IN" dirty="0">
                <a:solidFill>
                  <a:srgbClr val="FF0000"/>
                </a:solidFill>
              </a:rPr>
              <a:t>for x in </a:t>
            </a:r>
            <a:r>
              <a:rPr lang="en-IN" dirty="0" err="1">
                <a:solidFill>
                  <a:srgbClr val="FF0000"/>
                </a:solidFill>
              </a:rPr>
              <a:t>df.index</a:t>
            </a:r>
            <a:r>
              <a:rPr lang="en-IN" dirty="0">
                <a:solidFill>
                  <a:srgbClr val="FF0000"/>
                </a:solidFill>
              </a:rPr>
              <a:t>:</a:t>
            </a:r>
          </a:p>
          <a:p>
            <a:r>
              <a:rPr lang="en-IN" dirty="0">
                <a:solidFill>
                  <a:srgbClr val="FF0000"/>
                </a:solidFill>
              </a:rPr>
              <a:t>  if </a:t>
            </a:r>
            <a:r>
              <a:rPr lang="en-IN" dirty="0" err="1">
                <a:solidFill>
                  <a:srgbClr val="FF0000"/>
                </a:solidFill>
              </a:rPr>
              <a:t>df.loc</a:t>
            </a:r>
            <a:r>
              <a:rPr lang="en-IN" dirty="0">
                <a:solidFill>
                  <a:srgbClr val="FF0000"/>
                </a:solidFill>
              </a:rPr>
              <a:t>[x, "Duration"] &gt; 120:</a:t>
            </a:r>
          </a:p>
          <a:p>
            <a:r>
              <a:rPr lang="en-IN" dirty="0">
                <a:solidFill>
                  <a:srgbClr val="FF0000"/>
                </a:solidFill>
              </a:rPr>
              <a:t>    </a:t>
            </a:r>
            <a:r>
              <a:rPr lang="en-IN" dirty="0" err="1">
                <a:solidFill>
                  <a:srgbClr val="FF0000"/>
                </a:solidFill>
              </a:rPr>
              <a:t>df.drop</a:t>
            </a:r>
            <a:r>
              <a:rPr lang="en-IN" dirty="0">
                <a:solidFill>
                  <a:srgbClr val="FF0000"/>
                </a:solidFill>
              </a:rPr>
              <a:t>(x, </a:t>
            </a:r>
            <a:r>
              <a:rPr lang="en-IN" dirty="0" err="1">
                <a:solidFill>
                  <a:srgbClr val="FF0000"/>
                </a:solidFill>
              </a:rPr>
              <a:t>inplace</a:t>
            </a:r>
            <a:r>
              <a:rPr lang="en-IN" dirty="0">
                <a:solidFill>
                  <a:srgbClr val="FF0000"/>
                </a:solidFill>
              </a:rPr>
              <a:t> = True)</a:t>
            </a:r>
          </a:p>
          <a:p>
            <a:endParaRPr lang="en-IN" dirty="0">
              <a:solidFill>
                <a:srgbClr val="FF0000"/>
              </a:solidFill>
            </a:endParaRPr>
          </a:p>
          <a:p>
            <a:r>
              <a:rPr lang="en-IN" dirty="0">
                <a:solidFill>
                  <a:srgbClr val="FF0000"/>
                </a:solidFill>
              </a:rPr>
              <a:t>#remember to include the '</a:t>
            </a:r>
            <a:r>
              <a:rPr lang="en-IN" dirty="0" err="1">
                <a:solidFill>
                  <a:srgbClr val="FF0000"/>
                </a:solidFill>
              </a:rPr>
              <a:t>inplace</a:t>
            </a:r>
            <a:r>
              <a:rPr lang="en-IN" dirty="0">
                <a:solidFill>
                  <a:srgbClr val="FF0000"/>
                </a:solidFill>
              </a:rPr>
              <a:t> = True' argument to make the changes in the original </a:t>
            </a:r>
            <a:r>
              <a:rPr lang="en-IN" dirty="0" err="1">
                <a:solidFill>
                  <a:srgbClr val="FF0000"/>
                </a:solidFill>
              </a:rPr>
              <a:t>DataFrame</a:t>
            </a:r>
            <a:r>
              <a:rPr lang="en-IN" dirty="0">
                <a:solidFill>
                  <a:srgbClr val="FF0000"/>
                </a:solidFill>
              </a:rPr>
              <a:t> object instead of returning a copy</a:t>
            </a:r>
          </a:p>
          <a:p>
            <a:endParaRPr lang="en-IN" dirty="0">
              <a:solidFill>
                <a:srgbClr val="FF0000"/>
              </a:solidFill>
            </a:endParaRPr>
          </a:p>
          <a:p>
            <a:r>
              <a:rPr lang="en-IN" dirty="0">
                <a:solidFill>
                  <a:srgbClr val="FF0000"/>
                </a:solidFill>
              </a:rPr>
              <a:t>print(</a:t>
            </a:r>
            <a:r>
              <a:rPr lang="en-IN" dirty="0" err="1">
                <a:solidFill>
                  <a:srgbClr val="FF0000"/>
                </a:solidFill>
              </a:rPr>
              <a:t>df.to_string</a:t>
            </a:r>
            <a:r>
              <a:rPr lang="en-IN" dirty="0">
                <a:solidFill>
                  <a:srgbClr val="FF0000"/>
                </a:solidFill>
              </a:rPr>
              <a:t>())</a:t>
            </a:r>
          </a:p>
        </p:txBody>
      </p:sp>
    </p:spTree>
    <p:extLst>
      <p:ext uri="{BB962C8B-B14F-4D97-AF65-F5344CB8AC3E}">
        <p14:creationId xmlns:p14="http://schemas.microsoft.com/office/powerpoint/2010/main" val="3111158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3F739-4A90-007B-8D27-117A8BE68F5F}"/>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Pandas - Removing Duplicates</a:t>
            </a:r>
            <a:endParaRPr lang="en-IN" dirty="0"/>
          </a:p>
        </p:txBody>
      </p:sp>
      <p:sp>
        <p:nvSpPr>
          <p:cNvPr id="3" name="Content Placeholder 2">
            <a:extLst>
              <a:ext uri="{FF2B5EF4-FFF2-40B4-BE49-F238E27FC236}">
                <a16:creationId xmlns:a16="http://schemas.microsoft.com/office/drawing/2014/main" id="{0A8A995F-2F00-CC33-3632-3B0D9B5FA9BB}"/>
              </a:ext>
            </a:extLst>
          </p:cNvPr>
          <p:cNvSpPr>
            <a:spLocks noGrp="1"/>
          </p:cNvSpPr>
          <p:nvPr>
            <p:ph idx="1"/>
          </p:nvPr>
        </p:nvSpPr>
        <p:spPr/>
        <p:txBody>
          <a:bodyPr>
            <a:normAutofit/>
          </a:bodyPr>
          <a:lstStyle/>
          <a:p>
            <a:r>
              <a:rPr lang="en-IN" dirty="0">
                <a:solidFill>
                  <a:srgbClr val="FF0000"/>
                </a:solidFill>
              </a:rPr>
              <a:t>import pandas as pd</a:t>
            </a: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r>
              <a:rPr lang="en-IN" dirty="0">
                <a:solidFill>
                  <a:srgbClr val="FF0000"/>
                </a:solidFill>
              </a:rPr>
              <a:t>print(</a:t>
            </a:r>
            <a:r>
              <a:rPr lang="en-IN" dirty="0" err="1">
                <a:solidFill>
                  <a:srgbClr val="FF0000"/>
                </a:solidFill>
              </a:rPr>
              <a:t>df.duplicated</a:t>
            </a:r>
            <a:r>
              <a:rPr lang="en-IN" dirty="0">
                <a:solidFill>
                  <a:srgbClr val="FF0000"/>
                </a:solidFill>
              </a:rPr>
              <a:t>())</a:t>
            </a:r>
          </a:p>
          <a:p>
            <a:endParaRPr lang="en-IN" dirty="0"/>
          </a:p>
          <a:p>
            <a:r>
              <a:rPr lang="en-US" dirty="0"/>
              <a:t>To discover duplicates, we can use the duplicated() method.</a:t>
            </a:r>
          </a:p>
          <a:p>
            <a:r>
              <a:rPr lang="en-US" dirty="0"/>
              <a:t>The duplicated() method returns a Boolean values for each row:</a:t>
            </a:r>
          </a:p>
          <a:p>
            <a:r>
              <a:rPr lang="en-US" dirty="0"/>
              <a:t>Returns True for every row that is a duplicate, </a:t>
            </a:r>
            <a:r>
              <a:rPr lang="en-US" dirty="0" err="1"/>
              <a:t>othwerwise</a:t>
            </a:r>
            <a:r>
              <a:rPr lang="en-US" dirty="0"/>
              <a:t> False.</a:t>
            </a:r>
            <a:endParaRPr lang="en-IN" dirty="0"/>
          </a:p>
        </p:txBody>
      </p:sp>
    </p:spTree>
    <p:extLst>
      <p:ext uri="{BB962C8B-B14F-4D97-AF65-F5344CB8AC3E}">
        <p14:creationId xmlns:p14="http://schemas.microsoft.com/office/powerpoint/2010/main" val="3257958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8E7A-86CC-B541-F132-945AE96C88F5}"/>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What Can Pandas Do?</a:t>
            </a:r>
            <a:endParaRPr lang="en-IN" dirty="0"/>
          </a:p>
        </p:txBody>
      </p:sp>
      <p:sp>
        <p:nvSpPr>
          <p:cNvPr id="3" name="Content Placeholder 2">
            <a:extLst>
              <a:ext uri="{FF2B5EF4-FFF2-40B4-BE49-F238E27FC236}">
                <a16:creationId xmlns:a16="http://schemas.microsoft.com/office/drawing/2014/main" id="{A11263BF-DB27-31D7-558D-803649089ECB}"/>
              </a:ext>
            </a:extLst>
          </p:cNvPr>
          <p:cNvSpPr>
            <a:spLocks noGrp="1"/>
          </p:cNvSpPr>
          <p:nvPr>
            <p:ph idx="1"/>
          </p:nvPr>
        </p:nvSpPr>
        <p:spPr/>
        <p:txBody>
          <a:bodyPr/>
          <a:lstStyle/>
          <a:p>
            <a:pPr marL="0" indent="0" algn="l">
              <a:buNone/>
            </a:pPr>
            <a:r>
              <a:rPr lang="en-US" b="0" i="0" dirty="0">
                <a:solidFill>
                  <a:srgbClr val="000000"/>
                </a:solidFill>
                <a:effectLst/>
                <a:latin typeface="Verdana" panose="020B0604030504040204" pitchFamily="34" charset="0"/>
              </a:rPr>
              <a:t>Pandas gives you answers about the data. Like:</a:t>
            </a:r>
          </a:p>
          <a:p>
            <a:pPr algn="l">
              <a:buFont typeface="Arial" panose="020B0604020202020204" pitchFamily="34" charset="0"/>
              <a:buChar char="•"/>
            </a:pPr>
            <a:r>
              <a:rPr lang="en-US" b="0" i="0" dirty="0">
                <a:solidFill>
                  <a:srgbClr val="000000"/>
                </a:solidFill>
                <a:effectLst/>
                <a:latin typeface="Verdana" panose="020B0604030504040204" pitchFamily="34" charset="0"/>
              </a:rPr>
              <a:t>Is there a correlation between two or more columns?</a:t>
            </a:r>
          </a:p>
          <a:p>
            <a:pPr algn="l">
              <a:buFont typeface="Arial" panose="020B0604020202020204" pitchFamily="34" charset="0"/>
              <a:buChar char="•"/>
            </a:pPr>
            <a:r>
              <a:rPr lang="en-US" b="0" i="0" dirty="0">
                <a:solidFill>
                  <a:srgbClr val="000000"/>
                </a:solidFill>
                <a:effectLst/>
                <a:latin typeface="Verdana" panose="020B0604030504040204" pitchFamily="34" charset="0"/>
              </a:rPr>
              <a:t>What is average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Max value?</a:t>
            </a:r>
          </a:p>
          <a:p>
            <a:pPr algn="l">
              <a:buFont typeface="Arial" panose="020B0604020202020204" pitchFamily="34" charset="0"/>
              <a:buChar char="•"/>
            </a:pPr>
            <a:r>
              <a:rPr lang="en-US" b="0" i="0" dirty="0">
                <a:solidFill>
                  <a:srgbClr val="000000"/>
                </a:solidFill>
                <a:effectLst/>
                <a:latin typeface="Verdana" panose="020B0604030504040204" pitchFamily="34" charset="0"/>
              </a:rPr>
              <a:t>Min value?</a:t>
            </a:r>
          </a:p>
          <a:p>
            <a:pPr marL="0" indent="0" algn="l">
              <a:buNone/>
            </a:pPr>
            <a:r>
              <a:rPr lang="en-US" b="0" i="0" dirty="0">
                <a:solidFill>
                  <a:srgbClr val="000000"/>
                </a:solidFill>
                <a:effectLst/>
                <a:latin typeface="Verdana" panose="020B0604030504040204" pitchFamily="34" charset="0"/>
              </a:rPr>
              <a:t>Pandas are also able to delete rows that are not relevant, or contains wrong values, like empty or NULL values. This is called </a:t>
            </a:r>
            <a:r>
              <a:rPr lang="en-US" b="0" i="1" dirty="0">
                <a:solidFill>
                  <a:srgbClr val="000000"/>
                </a:solidFill>
                <a:effectLst/>
                <a:latin typeface="Verdana" panose="020B0604030504040204" pitchFamily="34" charset="0"/>
              </a:rPr>
              <a:t>cleaning</a:t>
            </a:r>
            <a:r>
              <a:rPr lang="en-US" b="0" i="0" dirty="0">
                <a:solidFill>
                  <a:srgbClr val="000000"/>
                </a:solidFill>
                <a:effectLst/>
                <a:latin typeface="Verdana" panose="020B0604030504040204" pitchFamily="34" charset="0"/>
              </a:rPr>
              <a:t> the data.</a:t>
            </a:r>
          </a:p>
          <a:p>
            <a:endParaRPr lang="en-IN" dirty="0"/>
          </a:p>
        </p:txBody>
      </p:sp>
    </p:spTree>
    <p:extLst>
      <p:ext uri="{BB962C8B-B14F-4D97-AF65-F5344CB8AC3E}">
        <p14:creationId xmlns:p14="http://schemas.microsoft.com/office/powerpoint/2010/main" val="4205537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1FFD6-CAB5-9CA4-1ED6-B032667B01E2}"/>
              </a:ext>
            </a:extLst>
          </p:cNvPr>
          <p:cNvSpPr>
            <a:spLocks noGrp="1"/>
          </p:cNvSpPr>
          <p:nvPr>
            <p:ph type="title"/>
          </p:nvPr>
        </p:nvSpPr>
        <p:spPr/>
        <p:txBody>
          <a:bodyPr/>
          <a:lstStyle/>
          <a:p>
            <a:r>
              <a:rPr lang="en-IN" b="0" i="0" dirty="0">
                <a:solidFill>
                  <a:srgbClr val="000000"/>
                </a:solidFill>
                <a:effectLst/>
                <a:latin typeface="Segoe UI" panose="020B0502040204020203" pitchFamily="34" charset="0"/>
              </a:rPr>
              <a:t>Pandas - Data Correlations</a:t>
            </a:r>
            <a:endParaRPr lang="en-IN" dirty="0"/>
          </a:p>
        </p:txBody>
      </p:sp>
      <p:sp>
        <p:nvSpPr>
          <p:cNvPr id="3" name="Content Placeholder 2">
            <a:extLst>
              <a:ext uri="{FF2B5EF4-FFF2-40B4-BE49-F238E27FC236}">
                <a16:creationId xmlns:a16="http://schemas.microsoft.com/office/drawing/2014/main" id="{4B1D79BD-D8EF-BDEC-75C2-E7B1BF15ADAF}"/>
              </a:ext>
            </a:extLst>
          </p:cNvPr>
          <p:cNvSpPr>
            <a:spLocks noGrp="1"/>
          </p:cNvSpPr>
          <p:nvPr>
            <p:ph idx="1"/>
          </p:nvPr>
        </p:nvSpPr>
        <p:spPr>
          <a:xfrm>
            <a:off x="838200" y="1825625"/>
            <a:ext cx="8305800" cy="4351338"/>
          </a:xfrm>
        </p:spPr>
        <p:txBody>
          <a:bodyPr>
            <a:normAutofit lnSpcReduction="10000"/>
          </a:bodyPr>
          <a:lstStyle/>
          <a:p>
            <a:r>
              <a:rPr lang="en-US" dirty="0"/>
              <a:t>Finding Relationships</a:t>
            </a:r>
          </a:p>
          <a:p>
            <a:r>
              <a:rPr lang="en-US" dirty="0"/>
              <a:t>A great aspect of the Pandas module is the </a:t>
            </a:r>
            <a:r>
              <a:rPr lang="en-US" dirty="0" err="1"/>
              <a:t>corr</a:t>
            </a:r>
            <a:r>
              <a:rPr lang="en-US" dirty="0"/>
              <a:t>() method.</a:t>
            </a:r>
          </a:p>
          <a:p>
            <a:endParaRPr lang="en-US" dirty="0"/>
          </a:p>
          <a:p>
            <a:r>
              <a:rPr lang="en-US" dirty="0"/>
              <a:t>The </a:t>
            </a:r>
            <a:r>
              <a:rPr lang="en-US" dirty="0" err="1"/>
              <a:t>corr</a:t>
            </a:r>
            <a:r>
              <a:rPr lang="en-US" dirty="0"/>
              <a:t>() method calculates the relationship between each column in your data set.</a:t>
            </a:r>
          </a:p>
          <a:p>
            <a:endParaRPr lang="en-US" dirty="0"/>
          </a:p>
          <a:p>
            <a:r>
              <a:rPr lang="en-US" dirty="0"/>
              <a:t>The examples in this page uses a CSV file called: 'data.csv'. </a:t>
            </a:r>
            <a:r>
              <a:rPr lang="en-US" dirty="0">
                <a:hlinkClick r:id="rId2"/>
              </a:rPr>
              <a:t>https://www.w3schools.com/python/pandas/data.csv</a:t>
            </a:r>
            <a:endParaRPr lang="en-US" dirty="0"/>
          </a:p>
          <a:p>
            <a:endParaRPr lang="en-IN" dirty="0"/>
          </a:p>
        </p:txBody>
      </p:sp>
      <p:sp>
        <p:nvSpPr>
          <p:cNvPr id="6" name="TextBox 5">
            <a:extLst>
              <a:ext uri="{FF2B5EF4-FFF2-40B4-BE49-F238E27FC236}">
                <a16:creationId xmlns:a16="http://schemas.microsoft.com/office/drawing/2014/main" id="{A25AD9DA-C6F8-273E-B69B-980654B2AAB4}"/>
              </a:ext>
            </a:extLst>
          </p:cNvPr>
          <p:cNvSpPr txBox="1"/>
          <p:nvPr/>
        </p:nvSpPr>
        <p:spPr>
          <a:xfrm>
            <a:off x="9244584" y="2059400"/>
            <a:ext cx="2432304" cy="1754326"/>
          </a:xfrm>
          <a:prstGeom prst="rect">
            <a:avLst/>
          </a:prstGeom>
          <a:noFill/>
        </p:spPr>
        <p:txBody>
          <a:bodyPr wrap="square">
            <a:spAutoFit/>
          </a:bodyPr>
          <a:lstStyle/>
          <a:p>
            <a:r>
              <a:rPr lang="en-IN" dirty="0">
                <a:solidFill>
                  <a:srgbClr val="FF0000"/>
                </a:solidFill>
              </a:rPr>
              <a:t>import pandas as pd</a:t>
            </a:r>
          </a:p>
          <a:p>
            <a:endParaRPr lang="en-IN" dirty="0">
              <a:solidFill>
                <a:srgbClr val="FF0000"/>
              </a:solidFill>
            </a:endParaRPr>
          </a:p>
          <a:p>
            <a:r>
              <a:rPr lang="en-IN" dirty="0" err="1">
                <a:solidFill>
                  <a:srgbClr val="FF0000"/>
                </a:solidFill>
              </a:rPr>
              <a:t>df</a:t>
            </a:r>
            <a:r>
              <a:rPr lang="en-IN" dirty="0">
                <a:solidFill>
                  <a:srgbClr val="FF0000"/>
                </a:solidFill>
              </a:rPr>
              <a:t> = </a:t>
            </a:r>
            <a:r>
              <a:rPr lang="en-IN" dirty="0" err="1">
                <a:solidFill>
                  <a:srgbClr val="FF0000"/>
                </a:solidFill>
              </a:rPr>
              <a:t>pd.read_csv</a:t>
            </a:r>
            <a:r>
              <a:rPr lang="en-IN" dirty="0">
                <a:solidFill>
                  <a:srgbClr val="FF0000"/>
                </a:solidFill>
              </a:rPr>
              <a:t>('data.csv')</a:t>
            </a:r>
          </a:p>
          <a:p>
            <a:endParaRPr lang="en-IN" dirty="0">
              <a:solidFill>
                <a:srgbClr val="FF0000"/>
              </a:solidFill>
            </a:endParaRPr>
          </a:p>
          <a:p>
            <a:r>
              <a:rPr lang="en-IN" dirty="0">
                <a:solidFill>
                  <a:srgbClr val="FF0000"/>
                </a:solidFill>
              </a:rPr>
              <a:t>print(</a:t>
            </a:r>
            <a:r>
              <a:rPr lang="en-IN" dirty="0" err="1">
                <a:solidFill>
                  <a:srgbClr val="FF0000"/>
                </a:solidFill>
              </a:rPr>
              <a:t>df.corr</a:t>
            </a:r>
            <a:r>
              <a:rPr lang="en-IN" dirty="0">
                <a:solidFill>
                  <a:srgbClr val="FF0000"/>
                </a:solidFill>
              </a:rPr>
              <a:t>())</a:t>
            </a:r>
          </a:p>
        </p:txBody>
      </p:sp>
    </p:spTree>
    <p:extLst>
      <p:ext uri="{BB962C8B-B14F-4D97-AF65-F5344CB8AC3E}">
        <p14:creationId xmlns:p14="http://schemas.microsoft.com/office/powerpoint/2010/main" val="3949484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1507-BF41-B036-71CF-5FA9C6265F6B}"/>
              </a:ext>
            </a:extLst>
          </p:cNvPr>
          <p:cNvSpPr>
            <a:spLocks noGrp="1"/>
          </p:cNvSpPr>
          <p:nvPr>
            <p:ph type="title"/>
          </p:nvPr>
        </p:nvSpPr>
        <p:spPr/>
        <p:txBody>
          <a:bodyPr/>
          <a:lstStyle/>
          <a:p>
            <a:r>
              <a:rPr lang="en-US" dirty="0"/>
              <a:t>Result Explained</a:t>
            </a:r>
            <a:endParaRPr lang="en-IN" dirty="0"/>
          </a:p>
        </p:txBody>
      </p:sp>
      <p:sp>
        <p:nvSpPr>
          <p:cNvPr id="3" name="Content Placeholder 2">
            <a:extLst>
              <a:ext uri="{FF2B5EF4-FFF2-40B4-BE49-F238E27FC236}">
                <a16:creationId xmlns:a16="http://schemas.microsoft.com/office/drawing/2014/main" id="{94C0715C-467C-DA87-F226-5299EDDCED70}"/>
              </a:ext>
            </a:extLst>
          </p:cNvPr>
          <p:cNvSpPr>
            <a:spLocks noGrp="1"/>
          </p:cNvSpPr>
          <p:nvPr>
            <p:ph idx="1"/>
          </p:nvPr>
        </p:nvSpPr>
        <p:spPr>
          <a:xfrm>
            <a:off x="838200" y="1399032"/>
            <a:ext cx="10515600" cy="5321808"/>
          </a:xfrm>
        </p:spPr>
        <p:txBody>
          <a:bodyPr>
            <a:noAutofit/>
          </a:bodyPr>
          <a:lstStyle/>
          <a:p>
            <a:pPr>
              <a:lnSpc>
                <a:spcPct val="100000"/>
              </a:lnSpc>
              <a:spcBef>
                <a:spcPts val="0"/>
              </a:spcBef>
            </a:pPr>
            <a:r>
              <a:rPr lang="en-US" sz="1400" dirty="0"/>
              <a:t>The Result of the </a:t>
            </a:r>
            <a:r>
              <a:rPr lang="en-US" sz="1400" dirty="0" err="1"/>
              <a:t>corr</a:t>
            </a:r>
            <a:r>
              <a:rPr lang="en-US" sz="1400" dirty="0"/>
              <a:t>() method is a table with a lot of numbers that represents how well the relationship is between two columns.</a:t>
            </a:r>
          </a:p>
          <a:p>
            <a:pPr>
              <a:lnSpc>
                <a:spcPct val="100000"/>
              </a:lnSpc>
              <a:spcBef>
                <a:spcPts val="0"/>
              </a:spcBef>
            </a:pPr>
            <a:r>
              <a:rPr lang="en-US" sz="1400" dirty="0"/>
              <a:t>The number varies from -1 to 1.</a:t>
            </a:r>
          </a:p>
          <a:p>
            <a:pPr>
              <a:lnSpc>
                <a:spcPct val="100000"/>
              </a:lnSpc>
              <a:spcBef>
                <a:spcPts val="0"/>
              </a:spcBef>
            </a:pPr>
            <a:r>
              <a:rPr lang="en-US" sz="1400" dirty="0"/>
              <a:t>1 means that there is a 1 to 1 relationship (a perfect correlation), and for this data set, each time a value went up in the first column, the other one went up as well.</a:t>
            </a:r>
          </a:p>
          <a:p>
            <a:pPr>
              <a:lnSpc>
                <a:spcPct val="100000"/>
              </a:lnSpc>
              <a:spcBef>
                <a:spcPts val="0"/>
              </a:spcBef>
            </a:pPr>
            <a:r>
              <a:rPr lang="en-US" sz="1400" dirty="0"/>
              <a:t>0.9 is also a good relationship, and if you increase one value, the other will probably increase as well.</a:t>
            </a:r>
          </a:p>
          <a:p>
            <a:pPr>
              <a:lnSpc>
                <a:spcPct val="100000"/>
              </a:lnSpc>
              <a:spcBef>
                <a:spcPts val="0"/>
              </a:spcBef>
            </a:pPr>
            <a:r>
              <a:rPr lang="en-US" sz="1400" dirty="0"/>
              <a:t>-0.9 would be just as good relationship as 0.9, but if you increase one value, the other will probably go down.</a:t>
            </a:r>
          </a:p>
          <a:p>
            <a:pPr>
              <a:lnSpc>
                <a:spcPct val="100000"/>
              </a:lnSpc>
              <a:spcBef>
                <a:spcPts val="0"/>
              </a:spcBef>
            </a:pPr>
            <a:r>
              <a:rPr lang="en-US" sz="1400" dirty="0"/>
              <a:t>0.2 means NOT a good relationship, meaning that if one value goes up does not mean that the other will.</a:t>
            </a:r>
          </a:p>
          <a:p>
            <a:pPr marL="0" indent="0">
              <a:lnSpc>
                <a:spcPct val="100000"/>
              </a:lnSpc>
              <a:spcBef>
                <a:spcPts val="0"/>
              </a:spcBef>
              <a:buNone/>
            </a:pPr>
            <a:r>
              <a:rPr lang="en-US" sz="1400" dirty="0"/>
              <a:t>What is a good correlation? It depends on the use, but I think it is safe to say you have to have at least 0.6 (or -0.6) to call it a good correlation.</a:t>
            </a:r>
          </a:p>
          <a:p>
            <a:pPr marL="0" indent="0">
              <a:lnSpc>
                <a:spcPct val="120000"/>
              </a:lnSpc>
              <a:buNone/>
            </a:pPr>
            <a:r>
              <a:rPr lang="en-US" sz="1400" b="1" dirty="0"/>
              <a:t>Perfect Correlation:</a:t>
            </a:r>
          </a:p>
          <a:p>
            <a:pPr>
              <a:lnSpc>
                <a:spcPct val="120000"/>
              </a:lnSpc>
            </a:pPr>
            <a:r>
              <a:rPr lang="en-US" sz="1400" dirty="0"/>
              <a:t>We can see that "Duration" and "Duration" got the number 1.000000, which makes sense, each column always has a perfect relationship with itself.</a:t>
            </a:r>
          </a:p>
          <a:p>
            <a:pPr marL="0" indent="0">
              <a:lnSpc>
                <a:spcPct val="120000"/>
              </a:lnSpc>
              <a:buNone/>
            </a:pPr>
            <a:r>
              <a:rPr lang="en-US" sz="1400" b="1" dirty="0"/>
              <a:t>Good Correlation:</a:t>
            </a:r>
          </a:p>
          <a:p>
            <a:pPr>
              <a:lnSpc>
                <a:spcPct val="120000"/>
              </a:lnSpc>
            </a:pPr>
            <a:r>
              <a:rPr lang="en-US" sz="1400" dirty="0"/>
              <a:t>"Duration" and "Calories" got a 0.922721 correlation, which is a very good correlation, and we can predict that the longer you work out, the more calories you burn, and the other way around: if you burned a lot of calories, you probably had a long work out.</a:t>
            </a:r>
          </a:p>
          <a:p>
            <a:pPr marL="0" indent="0">
              <a:lnSpc>
                <a:spcPct val="120000"/>
              </a:lnSpc>
              <a:buNone/>
            </a:pPr>
            <a:r>
              <a:rPr lang="en-US" sz="1400" b="1" dirty="0"/>
              <a:t>Bad Correlation:</a:t>
            </a:r>
          </a:p>
          <a:p>
            <a:pPr>
              <a:lnSpc>
                <a:spcPct val="120000"/>
              </a:lnSpc>
            </a:pPr>
            <a:r>
              <a:rPr lang="en-US" sz="1400" dirty="0"/>
              <a:t>"Duration" and "</a:t>
            </a:r>
            <a:r>
              <a:rPr lang="en-US" sz="1400" dirty="0" err="1"/>
              <a:t>Maxpulse</a:t>
            </a:r>
            <a:r>
              <a:rPr lang="en-US" sz="1400" dirty="0"/>
              <a:t>" got a 0.009403 correlation, which is a very bad correlation, meaning that we can not predict the max pulse by just looking at the duration of the work out, and vice versa.</a:t>
            </a:r>
            <a:endParaRPr lang="en-IN" sz="1400" dirty="0"/>
          </a:p>
        </p:txBody>
      </p:sp>
    </p:spTree>
    <p:extLst>
      <p:ext uri="{BB962C8B-B14F-4D97-AF65-F5344CB8AC3E}">
        <p14:creationId xmlns:p14="http://schemas.microsoft.com/office/powerpoint/2010/main" val="209726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4A4B0-7FE0-4E8D-9407-9CEBD86D6EC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0FAB50-F573-305C-9F36-0CD5D65BF134}"/>
              </a:ext>
            </a:extLst>
          </p:cNvPr>
          <p:cNvSpPr>
            <a:spLocks noGrp="1"/>
          </p:cNvSpPr>
          <p:nvPr>
            <p:ph idx="1"/>
          </p:nvPr>
        </p:nvSpPr>
        <p:spPr/>
        <p:txBody>
          <a:bodyPr>
            <a:normAutofit fontScale="92500" lnSpcReduction="10000"/>
          </a:bodyPr>
          <a:lstStyle/>
          <a:p>
            <a:r>
              <a:rPr lang="en-US" dirty="0"/>
              <a:t>Pandas uses the plot() method to create diagrams.</a:t>
            </a:r>
          </a:p>
          <a:p>
            <a:r>
              <a:rPr lang="en-US" dirty="0"/>
              <a:t>We can use </a:t>
            </a:r>
            <a:r>
              <a:rPr lang="en-US" dirty="0" err="1"/>
              <a:t>Pyplot</a:t>
            </a:r>
            <a:r>
              <a:rPr lang="en-US" dirty="0"/>
              <a:t>, a submodule of the Matplotlib library to visualize the diagram on the screen.</a:t>
            </a:r>
          </a:p>
          <a:p>
            <a:r>
              <a:rPr lang="en-IN" dirty="0"/>
              <a:t>Import </a:t>
            </a:r>
            <a:r>
              <a:rPr lang="en-IN" dirty="0" err="1"/>
              <a:t>pyplot</a:t>
            </a:r>
            <a:r>
              <a:rPr lang="en-IN" dirty="0"/>
              <a:t> from Matplotlib and visualize our </a:t>
            </a:r>
            <a:r>
              <a:rPr lang="en-IN" dirty="0" err="1"/>
              <a:t>DataFrame</a:t>
            </a:r>
            <a:r>
              <a:rPr lang="en-IN" dirty="0"/>
              <a:t>:</a:t>
            </a:r>
          </a:p>
          <a:p>
            <a:endParaRPr lang="en-IN" dirty="0"/>
          </a:p>
          <a:p>
            <a:r>
              <a:rPr lang="en-IN" dirty="0"/>
              <a:t>import pandas as pd</a:t>
            </a:r>
          </a:p>
          <a:p>
            <a:r>
              <a:rPr lang="en-IN" dirty="0"/>
              <a:t>import </a:t>
            </a:r>
            <a:r>
              <a:rPr lang="en-IN" dirty="0" err="1"/>
              <a:t>matplotlib.pyplot</a:t>
            </a:r>
            <a:r>
              <a:rPr lang="en-IN" dirty="0"/>
              <a:t> as </a:t>
            </a:r>
            <a:r>
              <a:rPr lang="en-IN" dirty="0" err="1"/>
              <a:t>plt</a:t>
            </a:r>
            <a:endParaRPr lang="en-IN" dirty="0"/>
          </a:p>
          <a:p>
            <a:r>
              <a:rPr lang="en-IN" dirty="0" err="1"/>
              <a:t>df</a:t>
            </a:r>
            <a:r>
              <a:rPr lang="en-IN" dirty="0"/>
              <a:t> = </a:t>
            </a:r>
            <a:r>
              <a:rPr lang="en-IN" dirty="0" err="1"/>
              <a:t>pd.read_csv</a:t>
            </a:r>
            <a:r>
              <a:rPr lang="en-IN" dirty="0"/>
              <a:t>('data.csv')</a:t>
            </a:r>
          </a:p>
          <a:p>
            <a:r>
              <a:rPr lang="en-IN" dirty="0" err="1"/>
              <a:t>df.plot</a:t>
            </a:r>
            <a:r>
              <a:rPr lang="en-IN" dirty="0"/>
              <a:t>()</a:t>
            </a:r>
          </a:p>
          <a:p>
            <a:r>
              <a:rPr lang="en-IN" dirty="0" err="1"/>
              <a:t>plt.show</a:t>
            </a:r>
            <a:r>
              <a:rPr lang="en-IN" dirty="0"/>
              <a:t>(</a:t>
            </a:r>
            <a:r>
              <a:rPr lang="en-IN" dirty="0" err="1"/>
              <a:t>df</a:t>
            </a:r>
            <a:r>
              <a:rPr lang="en-IN" dirty="0"/>
              <a:t>)</a:t>
            </a:r>
          </a:p>
        </p:txBody>
      </p:sp>
      <p:pic>
        <p:nvPicPr>
          <p:cNvPr id="6" name="Picture 5">
            <a:extLst>
              <a:ext uri="{FF2B5EF4-FFF2-40B4-BE49-F238E27FC236}">
                <a16:creationId xmlns:a16="http://schemas.microsoft.com/office/drawing/2014/main" id="{3BC84D4F-077E-279B-0438-0A3DC6DAE792}"/>
              </a:ext>
            </a:extLst>
          </p:cNvPr>
          <p:cNvPicPr>
            <a:picLocks noChangeAspect="1"/>
          </p:cNvPicPr>
          <p:nvPr/>
        </p:nvPicPr>
        <p:blipFill rotWithShape="1">
          <a:blip r:embed="rId2"/>
          <a:srcRect l="13750" t="33200" r="54625" b="25200"/>
          <a:stretch/>
        </p:blipFill>
        <p:spPr>
          <a:xfrm>
            <a:off x="6559296" y="3639947"/>
            <a:ext cx="3855720" cy="2852928"/>
          </a:xfrm>
          <a:prstGeom prst="rect">
            <a:avLst/>
          </a:prstGeom>
        </p:spPr>
      </p:pic>
    </p:spTree>
    <p:extLst>
      <p:ext uri="{BB962C8B-B14F-4D97-AF65-F5344CB8AC3E}">
        <p14:creationId xmlns:p14="http://schemas.microsoft.com/office/powerpoint/2010/main" val="3660275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87BB5-7393-910E-1819-5D39B8F7B5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BFC69B-C586-DF3D-629F-8DC36A8249B4}"/>
              </a:ext>
            </a:extLst>
          </p:cNvPr>
          <p:cNvSpPr>
            <a:spLocks noGrp="1"/>
          </p:cNvSpPr>
          <p:nvPr>
            <p:ph idx="1"/>
          </p:nvPr>
        </p:nvSpPr>
        <p:spPr/>
        <p:txBody>
          <a:bodyPr/>
          <a:lstStyle/>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matplotlib.pyplot</a:t>
            </a:r>
            <a:r>
              <a:rPr lang="en-IN" b="0" i="0" dirty="0">
                <a:solidFill>
                  <a:srgbClr val="000000"/>
                </a:solidFill>
                <a:effectLst/>
                <a:latin typeface="Consolas" panose="020B0609020204030204" pitchFamily="49" charset="0"/>
              </a:rPr>
              <a:t> </a:t>
            </a:r>
            <a:r>
              <a:rPr lang="en-IN" b="0" i="0" dirty="0">
                <a:solidFill>
                  <a:srgbClr val="0000CD"/>
                </a:solidFill>
                <a:effectLst/>
                <a:latin typeface="Consolas" panose="020B0609020204030204" pitchFamily="49" charset="0"/>
              </a:rPr>
              <a:t>as</a:t>
            </a:r>
            <a:r>
              <a:rPr lang="en-IN" b="0" i="0" dirty="0">
                <a:solidFill>
                  <a:srgbClr val="000000"/>
                </a:solidFill>
                <a:effectLst/>
                <a:latin typeface="Consolas" panose="020B0609020204030204" pitchFamily="49" charset="0"/>
              </a:rPr>
              <a:t> </a:t>
            </a:r>
            <a:r>
              <a:rPr lang="en-IN" b="0" i="0" dirty="0" err="1">
                <a:solidFill>
                  <a:srgbClr val="000000"/>
                </a:solidFill>
                <a:effectLst/>
                <a:latin typeface="Consolas" panose="020B0609020204030204" pitchFamily="49" charset="0"/>
              </a:rPr>
              <a:t>plt</a:t>
            </a:r>
            <a:br>
              <a:rPr lang="en-IN" dirty="0"/>
            </a:br>
            <a:br>
              <a:rPr lang="en-IN" dirty="0"/>
            </a:br>
            <a:r>
              <a:rPr lang="en-IN" b="0" i="0" dirty="0" err="1">
                <a:solidFill>
                  <a:srgbClr val="000000"/>
                </a:solidFill>
                <a:effectLst/>
                <a:latin typeface="Consolas" panose="020B0609020204030204" pitchFamily="49" charset="0"/>
              </a:rPr>
              <a:t>df</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pd.read_csv</a:t>
            </a:r>
            <a:r>
              <a:rPr lang="en-IN" b="0" i="0" dirty="0">
                <a:solidFill>
                  <a:srgbClr val="000000"/>
                </a:solidFill>
                <a:effectLst/>
                <a:latin typeface="Consolas" panose="020B0609020204030204" pitchFamily="49" charset="0"/>
              </a:rPr>
              <a:t>(</a:t>
            </a:r>
            <a:r>
              <a:rPr lang="en-IN" b="0" i="0" dirty="0">
                <a:solidFill>
                  <a:srgbClr val="A52A2A"/>
                </a:solidFill>
                <a:effectLst/>
                <a:latin typeface="Consolas" panose="020B0609020204030204" pitchFamily="49" charset="0"/>
              </a:rPr>
              <a:t>'data.csv'</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df.plot</a:t>
            </a:r>
            <a:r>
              <a:rPr lang="en-IN" b="0" i="0" dirty="0">
                <a:solidFill>
                  <a:srgbClr val="000000"/>
                </a:solidFill>
                <a:effectLst/>
                <a:latin typeface="Consolas" panose="020B0609020204030204" pitchFamily="49" charset="0"/>
              </a:rPr>
              <a:t>(kind = </a:t>
            </a:r>
            <a:r>
              <a:rPr lang="en-IN" b="0" i="0" dirty="0">
                <a:solidFill>
                  <a:srgbClr val="A52A2A"/>
                </a:solidFill>
                <a:effectLst/>
                <a:latin typeface="Consolas" panose="020B0609020204030204" pitchFamily="49" charset="0"/>
              </a:rPr>
              <a:t>'scatter'</a:t>
            </a:r>
            <a:r>
              <a:rPr lang="en-IN" b="0" i="0" dirty="0">
                <a:solidFill>
                  <a:srgbClr val="000000"/>
                </a:solidFill>
                <a:effectLst/>
                <a:latin typeface="Consolas" panose="020B0609020204030204" pitchFamily="49" charset="0"/>
              </a:rPr>
              <a:t>, x = </a:t>
            </a:r>
            <a:r>
              <a:rPr lang="en-IN" b="0" i="0" dirty="0">
                <a:solidFill>
                  <a:srgbClr val="A52A2A"/>
                </a:solidFill>
                <a:effectLst/>
                <a:latin typeface="Consolas" panose="020B0609020204030204" pitchFamily="49" charset="0"/>
              </a:rPr>
              <a:t>'Duration'</a:t>
            </a:r>
            <a:r>
              <a:rPr lang="en-IN" b="0" i="0" dirty="0">
                <a:solidFill>
                  <a:srgbClr val="000000"/>
                </a:solidFill>
                <a:effectLst/>
                <a:latin typeface="Consolas" panose="020B0609020204030204" pitchFamily="49" charset="0"/>
              </a:rPr>
              <a:t>, y = </a:t>
            </a:r>
            <a:r>
              <a:rPr lang="en-IN" b="0" i="0" dirty="0">
                <a:solidFill>
                  <a:srgbClr val="A52A2A"/>
                </a:solidFill>
                <a:effectLst/>
                <a:latin typeface="Consolas" panose="020B0609020204030204" pitchFamily="49" charset="0"/>
              </a:rPr>
              <a:t>'Calories'</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plt.show</a:t>
            </a:r>
            <a:r>
              <a:rPr lang="en-IN" b="0" i="0" dirty="0">
                <a:solidFill>
                  <a:srgbClr val="000000"/>
                </a:solidFill>
                <a:effectLst/>
                <a:latin typeface="Consolas" panose="020B0609020204030204" pitchFamily="49" charset="0"/>
              </a:rPr>
              <a:t>()</a:t>
            </a:r>
            <a:endParaRPr lang="en-IN" dirty="0"/>
          </a:p>
        </p:txBody>
      </p:sp>
      <p:pic>
        <p:nvPicPr>
          <p:cNvPr id="5" name="Picture 4">
            <a:extLst>
              <a:ext uri="{FF2B5EF4-FFF2-40B4-BE49-F238E27FC236}">
                <a16:creationId xmlns:a16="http://schemas.microsoft.com/office/drawing/2014/main" id="{A9A3451F-4468-7D22-3199-58A85828C185}"/>
              </a:ext>
            </a:extLst>
          </p:cNvPr>
          <p:cNvPicPr>
            <a:picLocks noChangeAspect="1"/>
          </p:cNvPicPr>
          <p:nvPr/>
        </p:nvPicPr>
        <p:blipFill rotWithShape="1">
          <a:blip r:embed="rId2"/>
          <a:srcRect l="12900" t="22800" r="55000" b="33467"/>
          <a:stretch/>
        </p:blipFill>
        <p:spPr>
          <a:xfrm>
            <a:off x="8449860" y="899890"/>
            <a:ext cx="3300180" cy="2529110"/>
          </a:xfrm>
          <a:prstGeom prst="rect">
            <a:avLst/>
          </a:prstGeom>
        </p:spPr>
      </p:pic>
    </p:spTree>
    <p:extLst>
      <p:ext uri="{BB962C8B-B14F-4D97-AF65-F5344CB8AC3E}">
        <p14:creationId xmlns:p14="http://schemas.microsoft.com/office/powerpoint/2010/main" val="464723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6B41-19BC-E3E3-856B-2403D3DFB369}"/>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Installation of Pandas</a:t>
            </a:r>
            <a:endParaRPr lang="en-IN" dirty="0"/>
          </a:p>
        </p:txBody>
      </p:sp>
      <p:sp>
        <p:nvSpPr>
          <p:cNvPr id="3" name="Content Placeholder 2">
            <a:extLst>
              <a:ext uri="{FF2B5EF4-FFF2-40B4-BE49-F238E27FC236}">
                <a16:creationId xmlns:a16="http://schemas.microsoft.com/office/drawing/2014/main" id="{3A23A54C-0822-4B5B-3709-FE626186A651}"/>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If you have </a:t>
            </a:r>
            <a:r>
              <a:rPr lang="en-US" b="0" i="0" dirty="0">
                <a:solidFill>
                  <a:srgbClr val="000000"/>
                </a:solidFill>
                <a:effectLst/>
                <a:latin typeface="Verdana" panose="020B0604030504040204" pitchFamily="34" charset="0"/>
                <a:hlinkClick r:id="rId2"/>
              </a:rPr>
              <a:t>Python</a:t>
            </a:r>
            <a:r>
              <a:rPr lang="en-US" b="0" i="0" dirty="0">
                <a:solidFill>
                  <a:srgbClr val="000000"/>
                </a:solidFill>
                <a:effectLst/>
                <a:latin typeface="Verdana" panose="020B0604030504040204" pitchFamily="34" charset="0"/>
              </a:rPr>
              <a:t> and </a:t>
            </a:r>
            <a:r>
              <a:rPr lang="en-US" b="0" i="0" dirty="0">
                <a:solidFill>
                  <a:srgbClr val="000000"/>
                </a:solidFill>
                <a:effectLst/>
                <a:latin typeface="Verdana" panose="020B0604030504040204" pitchFamily="34" charset="0"/>
                <a:hlinkClick r:id="rId3"/>
              </a:rPr>
              <a:t>PIP</a:t>
            </a:r>
            <a:r>
              <a:rPr lang="en-US" b="0" i="0" dirty="0">
                <a:solidFill>
                  <a:srgbClr val="000000"/>
                </a:solidFill>
                <a:effectLst/>
                <a:latin typeface="Verdana" panose="020B0604030504040204" pitchFamily="34" charset="0"/>
              </a:rPr>
              <a:t> already installed on a system, then installation of Pandas is very easy.</a:t>
            </a:r>
          </a:p>
          <a:p>
            <a:pPr algn="l"/>
            <a:r>
              <a:rPr lang="en-US" b="0" i="0" dirty="0">
                <a:solidFill>
                  <a:srgbClr val="000000"/>
                </a:solidFill>
                <a:effectLst/>
                <a:latin typeface="Verdana" panose="020B0604030504040204" pitchFamily="34" charset="0"/>
              </a:rPr>
              <a:t>Install it using this command:</a:t>
            </a:r>
          </a:p>
          <a:p>
            <a:pPr algn="l"/>
            <a:r>
              <a:rPr lang="en-US" b="0" i="0" dirty="0">
                <a:solidFill>
                  <a:srgbClr val="FF0000"/>
                </a:solidFill>
                <a:effectLst/>
                <a:latin typeface="Consolas" panose="020B0609020204030204" pitchFamily="49" charset="0"/>
              </a:rPr>
              <a:t>C:\Users\</a:t>
            </a:r>
            <a:r>
              <a:rPr lang="en-US" b="0" i="1" dirty="0">
                <a:solidFill>
                  <a:srgbClr val="FF0000"/>
                </a:solidFill>
                <a:effectLst/>
                <a:latin typeface="Consolas" panose="020B0609020204030204" pitchFamily="49" charset="0"/>
              </a:rPr>
              <a:t>Your Name</a:t>
            </a:r>
            <a:r>
              <a:rPr lang="en-US" b="0" i="0" dirty="0">
                <a:solidFill>
                  <a:srgbClr val="FF0000"/>
                </a:solidFill>
                <a:effectLst/>
                <a:latin typeface="Consolas" panose="020B0609020204030204" pitchFamily="49" charset="0"/>
              </a:rPr>
              <a:t>&gt;pip install pandas</a:t>
            </a:r>
            <a:endParaRPr lang="en-US" dirty="0">
              <a:solidFill>
                <a:srgbClr val="FF0000"/>
              </a:solidFill>
              <a:latin typeface="Verdana" panose="020B0604030504040204" pitchFamily="34" charset="0"/>
            </a:endParaRPr>
          </a:p>
          <a:p>
            <a:pPr algn="l"/>
            <a:r>
              <a:rPr lang="en-US" b="0" i="0" dirty="0">
                <a:effectLst/>
                <a:latin typeface="Consolas" panose="020B0609020204030204" pitchFamily="49" charset="0"/>
              </a:rPr>
              <a:t>Import Pandas</a:t>
            </a:r>
          </a:p>
          <a:p>
            <a:pPr algn="l"/>
            <a:r>
              <a:rPr lang="en-US" b="0" i="0" dirty="0">
                <a:effectLst/>
                <a:latin typeface="Consolas" panose="020B0609020204030204" pitchFamily="49" charset="0"/>
              </a:rPr>
              <a:t>Once Pandas is installed, import it in your applications by adding the import keyword:</a:t>
            </a:r>
          </a:p>
          <a:p>
            <a:pPr algn="l"/>
            <a:endParaRPr lang="en-US" b="0" i="0" dirty="0">
              <a:effectLst/>
              <a:latin typeface="Consolas" panose="020B0609020204030204" pitchFamily="49" charset="0"/>
            </a:endParaRPr>
          </a:p>
          <a:p>
            <a:pPr algn="l"/>
            <a:r>
              <a:rPr lang="en-US" b="0" i="0" dirty="0">
                <a:solidFill>
                  <a:srgbClr val="FF0000"/>
                </a:solidFill>
                <a:effectLst/>
                <a:latin typeface="Consolas" panose="020B0609020204030204" pitchFamily="49" charset="0"/>
              </a:rPr>
              <a:t>import </a:t>
            </a:r>
            <a:r>
              <a:rPr lang="en-US" b="0" i="0" dirty="0" err="1">
                <a:solidFill>
                  <a:srgbClr val="FF0000"/>
                </a:solidFill>
                <a:effectLst/>
                <a:latin typeface="Consolas" panose="020B0609020204030204" pitchFamily="49" charset="0"/>
              </a:rPr>
              <a:t>pandas</a:t>
            </a:r>
            <a:r>
              <a:rPr lang="en-US" b="0" i="0" dirty="0" err="1">
                <a:solidFill>
                  <a:srgbClr val="FFFFFF"/>
                </a:solidFill>
                <a:effectLst/>
                <a:latin typeface="Consolas" panose="020B0609020204030204" pitchFamily="49" charset="0"/>
              </a:rPr>
              <a:t>andas</a:t>
            </a:r>
            <a:endParaRPr lang="en-US" b="0" i="0" dirty="0">
              <a:solidFill>
                <a:srgbClr val="FFFFFF"/>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8769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CC49-C164-DF76-C204-EA6BD40EBE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0905276-046B-80E2-5294-4347517BE234}"/>
              </a:ext>
            </a:extLst>
          </p:cNvPr>
          <p:cNvSpPr>
            <a:spLocks noGrp="1"/>
          </p:cNvSpPr>
          <p:nvPr>
            <p:ph idx="1"/>
          </p:nvPr>
        </p:nvSpPr>
        <p:spPr/>
        <p:txBody>
          <a:bodyPr/>
          <a:lstStyle/>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a:t>
            </a:r>
            <a:br>
              <a:rPr lang="en-IN" dirty="0"/>
            </a:br>
            <a:br>
              <a:rPr lang="en-IN" dirty="0"/>
            </a:br>
            <a:r>
              <a:rPr lang="en-IN" b="0" i="0" dirty="0" err="1">
                <a:solidFill>
                  <a:srgbClr val="000000"/>
                </a:solidFill>
                <a:effectLst/>
                <a:latin typeface="Consolas" panose="020B0609020204030204" pitchFamily="49" charset="0"/>
              </a:rPr>
              <a:t>mydataset</a:t>
            </a:r>
            <a:r>
              <a:rPr lang="en-IN" b="0" i="0" dirty="0">
                <a:solidFill>
                  <a:srgbClr val="000000"/>
                </a:solidFill>
                <a:effectLst/>
                <a:latin typeface="Consolas" panose="020B0609020204030204" pitchFamily="49" charset="0"/>
              </a:rPr>
              <a:t> = {</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'cars'</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"BMW"</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"Volvo"</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"Ford"</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'passings'</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7</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pandas.DataFrame</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mydataset</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a:t>
            </a:r>
            <a:endParaRPr lang="en-IN" dirty="0"/>
          </a:p>
        </p:txBody>
      </p:sp>
      <p:pic>
        <p:nvPicPr>
          <p:cNvPr id="5" name="Picture 4">
            <a:extLst>
              <a:ext uri="{FF2B5EF4-FFF2-40B4-BE49-F238E27FC236}">
                <a16:creationId xmlns:a16="http://schemas.microsoft.com/office/drawing/2014/main" id="{EFEFE60E-C06D-1F09-6394-D11749C3B15C}"/>
              </a:ext>
            </a:extLst>
          </p:cNvPr>
          <p:cNvPicPr>
            <a:picLocks noChangeAspect="1"/>
          </p:cNvPicPr>
          <p:nvPr/>
        </p:nvPicPr>
        <p:blipFill rotWithShape="1">
          <a:blip r:embed="rId2"/>
          <a:srcRect l="50000" t="29193" r="36211" b="53965"/>
          <a:stretch/>
        </p:blipFill>
        <p:spPr>
          <a:xfrm>
            <a:off x="9330089" y="2088682"/>
            <a:ext cx="1681213" cy="1155032"/>
          </a:xfrm>
          <a:prstGeom prst="rect">
            <a:avLst/>
          </a:prstGeom>
        </p:spPr>
      </p:pic>
    </p:spTree>
    <p:extLst>
      <p:ext uri="{BB962C8B-B14F-4D97-AF65-F5344CB8AC3E}">
        <p14:creationId xmlns:p14="http://schemas.microsoft.com/office/powerpoint/2010/main" val="138641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6C8E-58E1-D063-BAC5-2471936CCC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5EE019-8B51-23C7-D032-7B5F211D4B32}"/>
              </a:ext>
            </a:extLst>
          </p:cNvPr>
          <p:cNvSpPr>
            <a:spLocks noGrp="1"/>
          </p:cNvSpPr>
          <p:nvPr>
            <p:ph idx="1"/>
          </p:nvPr>
        </p:nvSpPr>
        <p:spPr/>
        <p:txBody>
          <a:bodyPr>
            <a:normAutofit lnSpcReduction="10000"/>
          </a:bodyPr>
          <a:lstStyle/>
          <a:p>
            <a:r>
              <a:rPr lang="en-US" dirty="0"/>
              <a:t>Now the Pandas package can be referred to as pd instead of pandas.</a:t>
            </a:r>
          </a:p>
          <a:p>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br>
              <a:rPr lang="en-IN" dirty="0"/>
            </a:br>
            <a:r>
              <a:rPr lang="en-IN" b="0" i="0" dirty="0" err="1">
                <a:solidFill>
                  <a:srgbClr val="000000"/>
                </a:solidFill>
                <a:effectLst/>
                <a:latin typeface="Consolas" panose="020B0609020204030204" pitchFamily="49" charset="0"/>
              </a:rPr>
              <a:t>mydataset</a:t>
            </a:r>
            <a:r>
              <a:rPr lang="en-IN" b="0" i="0" dirty="0">
                <a:solidFill>
                  <a:srgbClr val="000000"/>
                </a:solidFill>
                <a:effectLst/>
                <a:latin typeface="Consolas" panose="020B0609020204030204" pitchFamily="49" charset="0"/>
              </a:rPr>
              <a:t> = {</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'cars'</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"BMW"</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"Volvo"</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"Ford"</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'passings'</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3</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7</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pd.DataFrame</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mydataset</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a:t>
            </a:r>
            <a:endParaRPr lang="en-IN" dirty="0"/>
          </a:p>
        </p:txBody>
      </p:sp>
    </p:spTree>
    <p:extLst>
      <p:ext uri="{BB962C8B-B14F-4D97-AF65-F5344CB8AC3E}">
        <p14:creationId xmlns:p14="http://schemas.microsoft.com/office/powerpoint/2010/main" val="2919742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5EBFB-5AA1-7DC0-F4F9-F261695C8563}"/>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What is a Series?</a:t>
            </a:r>
            <a:endParaRPr lang="en-IN" dirty="0"/>
          </a:p>
        </p:txBody>
      </p:sp>
      <p:sp>
        <p:nvSpPr>
          <p:cNvPr id="3" name="Content Placeholder 2">
            <a:extLst>
              <a:ext uri="{FF2B5EF4-FFF2-40B4-BE49-F238E27FC236}">
                <a16:creationId xmlns:a16="http://schemas.microsoft.com/office/drawing/2014/main" id="{E2F35463-6C18-BF17-826E-7AE67FEB332C}"/>
              </a:ext>
            </a:extLst>
          </p:cNvPr>
          <p:cNvSpPr>
            <a:spLocks noGrp="1"/>
          </p:cNvSpPr>
          <p:nvPr>
            <p:ph idx="1"/>
          </p:nvPr>
        </p:nvSpPr>
        <p:spPr/>
        <p:txBody>
          <a:bodyPr/>
          <a:lstStyle/>
          <a:p>
            <a:pPr algn="l"/>
            <a:r>
              <a:rPr lang="en-US" b="0" i="0" dirty="0">
                <a:solidFill>
                  <a:srgbClr val="000000"/>
                </a:solidFill>
                <a:effectLst/>
                <a:latin typeface="Verdana" panose="020B0604030504040204" pitchFamily="34" charset="0"/>
              </a:rPr>
              <a:t>A Pandas Series is like a column in a table.</a:t>
            </a:r>
          </a:p>
          <a:p>
            <a:pPr algn="l"/>
            <a:r>
              <a:rPr lang="en-US" b="0" i="0" dirty="0">
                <a:solidFill>
                  <a:srgbClr val="000000"/>
                </a:solidFill>
                <a:effectLst/>
                <a:latin typeface="Verdana" panose="020B0604030504040204" pitchFamily="34" charset="0"/>
              </a:rPr>
              <a:t>It is a one-dimensional array holding data of any type.</a:t>
            </a:r>
          </a:p>
          <a:p>
            <a:pPr marL="0" indent="0" algn="l">
              <a:buNone/>
            </a:pPr>
            <a:r>
              <a:rPr lang="en-US" b="0" i="0" dirty="0">
                <a:solidFill>
                  <a:srgbClr val="000000"/>
                </a:solidFill>
                <a:effectLst/>
                <a:latin typeface="Verdana" panose="020B0604030504040204" pitchFamily="34" charset="0"/>
              </a:rPr>
              <a:t>Create a simple Pandas Series from a list:</a:t>
            </a:r>
            <a:endParaRPr lang="en-US" dirty="0">
              <a:solidFill>
                <a:srgbClr val="000000"/>
              </a:solidFill>
              <a:latin typeface="Verdana" panose="020B0604030504040204" pitchFamily="34" charset="0"/>
            </a:endParaRPr>
          </a:p>
          <a:p>
            <a:pPr marL="0" indent="0" algn="l">
              <a:buNone/>
            </a:pPr>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br>
              <a:rPr lang="en-IN" dirty="0"/>
            </a:br>
            <a:r>
              <a:rPr lang="en-IN" b="0" i="0" dirty="0">
                <a:solidFill>
                  <a:srgbClr val="000000"/>
                </a:solidFill>
                <a:effectLst/>
                <a:latin typeface="Consolas" panose="020B0609020204030204" pitchFamily="49" charset="0"/>
              </a:rPr>
              <a:t>a = [</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7</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pd.Series</a:t>
            </a:r>
            <a:r>
              <a:rPr lang="en-IN" b="0" i="0" dirty="0">
                <a:solidFill>
                  <a:srgbClr val="000000"/>
                </a:solidFill>
                <a:effectLst/>
                <a:latin typeface="Consolas" panose="020B0609020204030204" pitchFamily="49" charset="0"/>
              </a:rPr>
              <a:t>(a)</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a:t>
            </a:r>
            <a:endParaRPr lang="en-US" b="0" i="0" dirty="0">
              <a:solidFill>
                <a:srgbClr val="000000"/>
              </a:solidFill>
              <a:effectLst/>
              <a:latin typeface="Verdana" panose="020B0604030504040204" pitchFamily="34" charset="0"/>
            </a:endParaRPr>
          </a:p>
          <a:p>
            <a:endParaRPr lang="en-IN" dirty="0"/>
          </a:p>
        </p:txBody>
      </p:sp>
    </p:spTree>
    <p:extLst>
      <p:ext uri="{BB962C8B-B14F-4D97-AF65-F5344CB8AC3E}">
        <p14:creationId xmlns:p14="http://schemas.microsoft.com/office/powerpoint/2010/main" val="403083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7A91-B516-4277-1471-6C86FA5B07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E89715-2188-A10D-C9A1-A3525A0D721B}"/>
              </a:ext>
            </a:extLst>
          </p:cNvPr>
          <p:cNvSpPr>
            <a:spLocks noGrp="1"/>
          </p:cNvSpPr>
          <p:nvPr>
            <p:ph idx="1"/>
          </p:nvPr>
        </p:nvSpPr>
        <p:spPr/>
        <p:txBody>
          <a:bodyPr>
            <a:normAutofit fontScale="92500" lnSpcReduction="10000"/>
          </a:bodyPr>
          <a:lstStyle/>
          <a:p>
            <a:pPr marL="0" indent="0" algn="l">
              <a:buNone/>
            </a:pPr>
            <a:r>
              <a:rPr lang="en-US" b="0" i="0" dirty="0">
                <a:solidFill>
                  <a:srgbClr val="000000"/>
                </a:solidFill>
                <a:effectLst/>
                <a:latin typeface="Segoe UI" panose="020B0502040204020203" pitchFamily="34" charset="0"/>
              </a:rPr>
              <a:t>Labels</a:t>
            </a:r>
          </a:p>
          <a:p>
            <a:pPr algn="l"/>
            <a:r>
              <a:rPr lang="en-US" b="0" i="0" dirty="0">
                <a:solidFill>
                  <a:srgbClr val="000000"/>
                </a:solidFill>
                <a:effectLst/>
                <a:latin typeface="Verdana" panose="020B0604030504040204" pitchFamily="34" charset="0"/>
              </a:rPr>
              <a:t>If nothing else is specified, the values are labeled with their index number. First value has index 0, second value has index 1 etc.</a:t>
            </a:r>
          </a:p>
          <a:p>
            <a:pPr algn="l"/>
            <a:r>
              <a:rPr lang="en-US" b="0" i="0" dirty="0">
                <a:solidFill>
                  <a:srgbClr val="000000"/>
                </a:solidFill>
                <a:effectLst/>
                <a:latin typeface="Verdana" panose="020B0604030504040204" pitchFamily="34" charset="0"/>
              </a:rPr>
              <a:t>This label can be used to access a specified value.</a:t>
            </a:r>
          </a:p>
          <a:p>
            <a:pPr marL="0" indent="0" algn="l">
              <a:buNone/>
            </a:pPr>
            <a:r>
              <a:rPr lang="en-IN" b="0" i="0" dirty="0">
                <a:solidFill>
                  <a:srgbClr val="0000CD"/>
                </a:solidFill>
                <a:effectLst/>
                <a:latin typeface="Consolas" panose="020B0609020204030204" pitchFamily="49" charset="0"/>
              </a:rPr>
              <a:t>import</a:t>
            </a:r>
            <a:r>
              <a:rPr lang="en-IN" b="0" i="0" dirty="0">
                <a:solidFill>
                  <a:srgbClr val="000000"/>
                </a:solidFill>
                <a:effectLst/>
                <a:latin typeface="Consolas" panose="020B0609020204030204" pitchFamily="49" charset="0"/>
              </a:rPr>
              <a:t> pandas as pd</a:t>
            </a:r>
            <a:br>
              <a:rPr lang="en-IN" dirty="0"/>
            </a:br>
            <a:br>
              <a:rPr lang="en-IN" dirty="0"/>
            </a:br>
            <a:r>
              <a:rPr lang="en-IN" b="0" i="0" dirty="0">
                <a:solidFill>
                  <a:srgbClr val="000000"/>
                </a:solidFill>
                <a:effectLst/>
                <a:latin typeface="Consolas" panose="020B0609020204030204" pitchFamily="49" charset="0"/>
              </a:rPr>
              <a:t>a = [</a:t>
            </a:r>
            <a:r>
              <a:rPr lang="en-IN" b="0" i="0" dirty="0">
                <a:solidFill>
                  <a:srgbClr val="FF0000"/>
                </a:solidFill>
                <a:effectLst/>
                <a:latin typeface="Consolas" panose="020B0609020204030204" pitchFamily="49" charset="0"/>
              </a:rPr>
              <a:t>1</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7</a:t>
            </a:r>
            <a:r>
              <a:rPr lang="en-IN" b="0" i="0" dirty="0">
                <a:solidFill>
                  <a:srgbClr val="000000"/>
                </a:solidFill>
                <a:effectLst/>
                <a:latin typeface="Consolas" panose="020B0609020204030204" pitchFamily="49" charset="0"/>
              </a:rPr>
              <a:t>, </a:t>
            </a:r>
            <a:r>
              <a:rPr lang="en-IN" b="0" i="0" dirty="0">
                <a:solidFill>
                  <a:srgbClr val="FF0000"/>
                </a:solidFill>
                <a:effectLst/>
                <a:latin typeface="Consolas" panose="020B0609020204030204" pitchFamily="49" charset="0"/>
              </a:rPr>
              <a:t>2</a:t>
            </a:r>
            <a:r>
              <a:rPr lang="en-IN" b="0" i="0" dirty="0">
                <a:solidFill>
                  <a:srgbClr val="000000"/>
                </a:solidFill>
                <a:effectLst/>
                <a:latin typeface="Consolas" panose="020B0609020204030204" pitchFamily="49" charset="0"/>
              </a:rPr>
              <a:t>]</a:t>
            </a:r>
            <a:br>
              <a:rPr lang="en-IN" dirty="0"/>
            </a:br>
            <a:br>
              <a:rPr lang="en-IN" dirty="0"/>
            </a:b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 = </a:t>
            </a:r>
            <a:r>
              <a:rPr lang="en-IN" b="0" i="0" dirty="0" err="1">
                <a:solidFill>
                  <a:srgbClr val="000000"/>
                </a:solidFill>
                <a:effectLst/>
                <a:latin typeface="Consolas" panose="020B0609020204030204" pitchFamily="49" charset="0"/>
              </a:rPr>
              <a:t>pd.Series</a:t>
            </a:r>
            <a:r>
              <a:rPr lang="en-IN" b="0" i="0" dirty="0">
                <a:solidFill>
                  <a:srgbClr val="000000"/>
                </a:solidFill>
                <a:effectLst/>
                <a:latin typeface="Consolas" panose="020B0609020204030204" pitchFamily="49" charset="0"/>
              </a:rPr>
              <a:t>(a, index = [</a:t>
            </a:r>
            <a:r>
              <a:rPr lang="en-IN" b="0" i="0" dirty="0">
                <a:solidFill>
                  <a:srgbClr val="A52A2A"/>
                </a:solidFill>
                <a:effectLst/>
                <a:latin typeface="Consolas" panose="020B0609020204030204" pitchFamily="49" charset="0"/>
              </a:rPr>
              <a:t>"x"</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"y"</a:t>
            </a:r>
            <a:r>
              <a:rPr lang="en-IN" b="0" i="0" dirty="0">
                <a:solidFill>
                  <a:srgbClr val="000000"/>
                </a:solidFill>
                <a:effectLst/>
                <a:latin typeface="Consolas" panose="020B0609020204030204" pitchFamily="49" charset="0"/>
              </a:rPr>
              <a:t>, </a:t>
            </a:r>
            <a:r>
              <a:rPr lang="en-IN" b="0" i="0" dirty="0">
                <a:solidFill>
                  <a:srgbClr val="A52A2A"/>
                </a:solidFill>
                <a:effectLst/>
                <a:latin typeface="Consolas" panose="020B0609020204030204" pitchFamily="49" charset="0"/>
              </a:rPr>
              <a:t>"z"</a:t>
            </a:r>
            <a:r>
              <a:rPr lang="en-IN" b="0" i="0" dirty="0">
                <a:solidFill>
                  <a:srgbClr val="000000"/>
                </a:solidFill>
                <a:effectLst/>
                <a:latin typeface="Consolas" panose="020B0609020204030204" pitchFamily="49" charset="0"/>
              </a:rPr>
              <a:t>])</a:t>
            </a:r>
            <a:br>
              <a:rPr lang="en-IN" dirty="0"/>
            </a:br>
            <a:br>
              <a:rPr lang="en-IN" dirty="0"/>
            </a:br>
            <a:r>
              <a:rPr lang="en-IN" b="0" i="0" dirty="0">
                <a:solidFill>
                  <a:srgbClr val="0000CD"/>
                </a:solidFill>
                <a:effectLst/>
                <a:latin typeface="Consolas" panose="020B0609020204030204" pitchFamily="49" charset="0"/>
              </a:rPr>
              <a:t>print</a:t>
            </a:r>
            <a:r>
              <a:rPr lang="en-IN" b="0" i="0" dirty="0">
                <a:solidFill>
                  <a:srgbClr val="000000"/>
                </a:solidFill>
                <a:effectLst/>
                <a:latin typeface="Consolas" panose="020B0609020204030204" pitchFamily="49" charset="0"/>
              </a:rPr>
              <a:t>(</a:t>
            </a:r>
            <a:r>
              <a:rPr lang="en-IN" b="0" i="0" dirty="0" err="1">
                <a:solidFill>
                  <a:srgbClr val="000000"/>
                </a:solidFill>
                <a:effectLst/>
                <a:latin typeface="Consolas" panose="020B0609020204030204" pitchFamily="49" charset="0"/>
              </a:rPr>
              <a:t>myvar</a:t>
            </a:r>
            <a:r>
              <a:rPr lang="en-IN" b="0" i="0" dirty="0">
                <a:solidFill>
                  <a:srgbClr val="000000"/>
                </a:solidFill>
                <a:effectLst/>
                <a:latin typeface="Consolas" panose="020B0609020204030204" pitchFamily="49" charset="0"/>
              </a:rPr>
              <a:t>)</a:t>
            </a:r>
            <a:endParaRPr lang="en-US" b="0" i="0" dirty="0">
              <a:solidFill>
                <a:srgbClr val="000000"/>
              </a:solidFill>
              <a:effectLst/>
              <a:latin typeface="Verdana" panose="020B0604030504040204" pitchFamily="34" charset="0"/>
            </a:endParaRPr>
          </a:p>
          <a:p>
            <a:endParaRPr lang="en-IN" dirty="0"/>
          </a:p>
        </p:txBody>
      </p:sp>
      <p:pic>
        <p:nvPicPr>
          <p:cNvPr id="5" name="Picture 4">
            <a:extLst>
              <a:ext uri="{FF2B5EF4-FFF2-40B4-BE49-F238E27FC236}">
                <a16:creationId xmlns:a16="http://schemas.microsoft.com/office/drawing/2014/main" id="{74AD05E5-1A4F-3E64-12F7-7DBA9FFFBB0B}"/>
              </a:ext>
            </a:extLst>
          </p:cNvPr>
          <p:cNvPicPr>
            <a:picLocks noChangeAspect="1"/>
          </p:cNvPicPr>
          <p:nvPr/>
        </p:nvPicPr>
        <p:blipFill rotWithShape="1">
          <a:blip r:embed="rId2"/>
          <a:srcRect l="50000" t="29474" r="40158" b="52701"/>
          <a:stretch/>
        </p:blipFill>
        <p:spPr>
          <a:xfrm>
            <a:off x="9830603" y="4032985"/>
            <a:ext cx="1199949" cy="1222410"/>
          </a:xfrm>
          <a:prstGeom prst="rect">
            <a:avLst/>
          </a:prstGeom>
        </p:spPr>
      </p:pic>
    </p:spTree>
    <p:extLst>
      <p:ext uri="{BB962C8B-B14F-4D97-AF65-F5344CB8AC3E}">
        <p14:creationId xmlns:p14="http://schemas.microsoft.com/office/powerpoint/2010/main" val="180508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3832</Words>
  <Application>Microsoft Office PowerPoint</Application>
  <PresentationFormat>Widescreen</PresentationFormat>
  <Paragraphs>298</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Consolas</vt:lpstr>
      <vt:lpstr>Segoe UI</vt:lpstr>
      <vt:lpstr>Verdana</vt:lpstr>
      <vt:lpstr>Office Theme</vt:lpstr>
      <vt:lpstr>Python - Pandas</vt:lpstr>
      <vt:lpstr>What is Pandas?</vt:lpstr>
      <vt:lpstr>Why Use Pandas?</vt:lpstr>
      <vt:lpstr>What Can Pandas Do?</vt:lpstr>
      <vt:lpstr>Installation of Pandas</vt:lpstr>
      <vt:lpstr>PowerPoint Presentation</vt:lpstr>
      <vt:lpstr>PowerPoint Presentation</vt:lpstr>
      <vt:lpstr>What is a Series?</vt:lpstr>
      <vt:lpstr>PowerPoint Presentation</vt:lpstr>
      <vt:lpstr>PowerPoint Presentation</vt:lpstr>
      <vt:lpstr>PowerPoint Presentation</vt:lpstr>
      <vt:lpstr>DataFrames</vt:lpstr>
      <vt:lpstr>What is a DataFrame?</vt:lpstr>
      <vt:lpstr>PowerPoint Presentation</vt:lpstr>
      <vt:lpstr>Named Indexes</vt:lpstr>
      <vt:lpstr>Locate Named Indexes</vt:lpstr>
      <vt:lpstr>Load Files Into a DataFrame</vt:lpstr>
      <vt:lpstr>Read CSV Files</vt:lpstr>
      <vt:lpstr>PowerPoint Presentation</vt:lpstr>
      <vt:lpstr>PowerPoint Presentation</vt:lpstr>
      <vt:lpstr>Dictionary as JSON</vt:lpstr>
      <vt:lpstr>Pandas - Analyzing DataFrames</vt:lpstr>
      <vt:lpstr>PowerPoint Presentation</vt:lpstr>
      <vt:lpstr>Info About the Data</vt:lpstr>
      <vt:lpstr>Data Cleaning</vt:lpstr>
      <vt:lpstr>PowerPoint Presentation</vt:lpstr>
      <vt:lpstr>Remove Rows</vt:lpstr>
      <vt:lpstr>PowerPoint Presentation</vt:lpstr>
      <vt:lpstr>Replace Empty Values</vt:lpstr>
      <vt:lpstr>Replace Only For Specified Columns</vt:lpstr>
      <vt:lpstr>Replace Using Mean, Median, or Mode</vt:lpstr>
      <vt:lpstr>PowerPoint Presentation</vt:lpstr>
      <vt:lpstr>PowerPoint Presentation</vt:lpstr>
      <vt:lpstr>Pandas - Cleaning Data of Wrong Format</vt:lpstr>
      <vt:lpstr>PowerPoint Presentation</vt:lpstr>
      <vt:lpstr>Pandas - Fixing Wrong Data</vt:lpstr>
      <vt:lpstr>PowerPoint Presentation</vt:lpstr>
      <vt:lpstr>Removing Rows</vt:lpstr>
      <vt:lpstr>Pandas - Removing Duplicates</vt:lpstr>
      <vt:lpstr>Pandas - Data Correlations</vt:lpstr>
      <vt:lpstr>Result Explained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Pandas</dc:title>
  <dc:creator>Ronak Panchal</dc:creator>
  <cp:lastModifiedBy>Ronak Panchal</cp:lastModifiedBy>
  <cp:revision>52</cp:revision>
  <dcterms:created xsi:type="dcterms:W3CDTF">2022-07-24T15:55:03Z</dcterms:created>
  <dcterms:modified xsi:type="dcterms:W3CDTF">2022-07-24T17:54:33Z</dcterms:modified>
</cp:coreProperties>
</file>